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94" r:id="rId2"/>
    <p:sldId id="292" r:id="rId3"/>
    <p:sldId id="290" r:id="rId4"/>
    <p:sldId id="293" r:id="rId5"/>
    <p:sldId id="259" r:id="rId6"/>
    <p:sldId id="261" r:id="rId7"/>
    <p:sldId id="263" r:id="rId8"/>
    <p:sldId id="380" r:id="rId9"/>
    <p:sldId id="262" r:id="rId10"/>
    <p:sldId id="257" r:id="rId11"/>
    <p:sldId id="382" r:id="rId12"/>
    <p:sldId id="268" r:id="rId13"/>
    <p:sldId id="383" r:id="rId14"/>
    <p:sldId id="384" r:id="rId15"/>
    <p:sldId id="385" r:id="rId16"/>
    <p:sldId id="386" r:id="rId17"/>
    <p:sldId id="387" r:id="rId18"/>
    <p:sldId id="388" r:id="rId19"/>
    <p:sldId id="389" r:id="rId20"/>
    <p:sldId id="390" r:id="rId21"/>
    <p:sldId id="393" r:id="rId22"/>
    <p:sldId id="378" r:id="rId23"/>
    <p:sldId id="341" r:id="rId24"/>
    <p:sldId id="342" r:id="rId25"/>
    <p:sldId id="391" r:id="rId26"/>
    <p:sldId id="392" r:id="rId27"/>
    <p:sldId id="351" r:id="rId28"/>
    <p:sldId id="376" r:id="rId29"/>
    <p:sldId id="265" r:id="rId30"/>
    <p:sldId id="267" r:id="rId31"/>
    <p:sldId id="359" r:id="rId32"/>
    <p:sldId id="360" r:id="rId33"/>
    <p:sldId id="363" r:id="rId34"/>
    <p:sldId id="358" r:id="rId35"/>
    <p:sldId id="353" r:id="rId36"/>
    <p:sldId id="394" r:id="rId37"/>
    <p:sldId id="352" r:id="rId38"/>
    <p:sldId id="349" r:id="rId39"/>
    <p:sldId id="350" r:id="rId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9900"/>
    <a:srgbClr val="00CCFF"/>
    <a:srgbClr val="FFFFCC"/>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1" autoAdjust="0"/>
    <p:restoredTop sz="95859" autoAdjust="0"/>
  </p:normalViewPr>
  <p:slideViewPr>
    <p:cSldViewPr>
      <p:cViewPr varScale="1">
        <p:scale>
          <a:sx n="140" d="100"/>
          <a:sy n="140" d="100"/>
        </p:scale>
        <p:origin x="1224" y="1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1536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29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36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16FF5AF8-985A-4404-B426-51ED8CE30FDD}" type="slidenum">
              <a:rPr lang="en-US"/>
              <a:pPr>
                <a:defRPr/>
              </a:pPr>
              <a:t>‹#›</a:t>
            </a:fld>
            <a:endParaRPr lang="en-US"/>
          </a:p>
        </p:txBody>
      </p:sp>
    </p:spTree>
    <p:extLst>
      <p:ext uri="{BB962C8B-B14F-4D97-AF65-F5344CB8AC3E}">
        <p14:creationId xmlns:p14="http://schemas.microsoft.com/office/powerpoint/2010/main" val="21422040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943D97-555F-45D1-90A4-B352226A0ACC}" type="slidenum">
              <a:rPr lang="en-US" smtClean="0"/>
              <a:pPr>
                <a:defRPr/>
              </a:pPr>
              <a:t>12</a:t>
            </a:fld>
            <a:endParaRPr lang="en-US"/>
          </a:p>
        </p:txBody>
      </p:sp>
    </p:spTree>
    <p:extLst>
      <p:ext uri="{BB962C8B-B14F-4D97-AF65-F5344CB8AC3E}">
        <p14:creationId xmlns:p14="http://schemas.microsoft.com/office/powerpoint/2010/main" val="224428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Anderson</a:t>
            </a:r>
          </a:p>
        </p:txBody>
      </p:sp>
      <p:sp>
        <p:nvSpPr>
          <p:cNvPr id="4" name="Slide Number Placeholder 3"/>
          <p:cNvSpPr>
            <a:spLocks noGrp="1"/>
          </p:cNvSpPr>
          <p:nvPr>
            <p:ph type="sldNum" sz="quarter" idx="5"/>
          </p:nvPr>
        </p:nvSpPr>
        <p:spPr/>
        <p:txBody>
          <a:bodyPr/>
          <a:lstStyle/>
          <a:p>
            <a:pPr>
              <a:defRPr/>
            </a:pPr>
            <a:fld id="{16FF5AF8-985A-4404-B426-51ED8CE30FDD}" type="slidenum">
              <a:rPr lang="en-US" smtClean="0"/>
              <a:pPr>
                <a:defRPr/>
              </a:pPr>
              <a:t>15</a:t>
            </a:fld>
            <a:endParaRPr lang="en-US"/>
          </a:p>
        </p:txBody>
      </p:sp>
    </p:spTree>
    <p:extLst>
      <p:ext uri="{BB962C8B-B14F-4D97-AF65-F5344CB8AC3E}">
        <p14:creationId xmlns:p14="http://schemas.microsoft.com/office/powerpoint/2010/main" val="3607017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84601C-6EA4-4941-99DE-83FEB7CECC3D}" type="slidenum">
              <a:rPr lang="en-US"/>
              <a:pPr>
                <a:defRPr/>
              </a:pPr>
              <a:t>‹#›</a:t>
            </a:fld>
            <a:endParaRPr lang="en-US"/>
          </a:p>
        </p:txBody>
      </p:sp>
    </p:spTree>
    <p:extLst>
      <p:ext uri="{BB962C8B-B14F-4D97-AF65-F5344CB8AC3E}">
        <p14:creationId xmlns:p14="http://schemas.microsoft.com/office/powerpoint/2010/main" val="4205432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2DFF8D-DC9B-4EBC-AA0C-9BA7956DF8D7}" type="slidenum">
              <a:rPr lang="en-US"/>
              <a:pPr>
                <a:defRPr/>
              </a:pPr>
              <a:t>‹#›</a:t>
            </a:fld>
            <a:endParaRPr lang="en-US"/>
          </a:p>
        </p:txBody>
      </p:sp>
    </p:spTree>
    <p:extLst>
      <p:ext uri="{BB962C8B-B14F-4D97-AF65-F5344CB8AC3E}">
        <p14:creationId xmlns:p14="http://schemas.microsoft.com/office/powerpoint/2010/main" val="1110167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0400" y="0"/>
            <a:ext cx="1981200" cy="617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0"/>
            <a:ext cx="5791200"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AE9590-05FB-4FBE-BFA5-F1DC36BFB464}" type="slidenum">
              <a:rPr lang="en-US"/>
              <a:pPr>
                <a:defRPr/>
              </a:pPr>
              <a:t>‹#›</a:t>
            </a:fld>
            <a:endParaRPr lang="en-US"/>
          </a:p>
        </p:txBody>
      </p:sp>
    </p:spTree>
    <p:extLst>
      <p:ext uri="{BB962C8B-B14F-4D97-AF65-F5344CB8AC3E}">
        <p14:creationId xmlns:p14="http://schemas.microsoft.com/office/powerpoint/2010/main" val="2692081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7924800" cy="1143000"/>
          </a:xfrm>
        </p:spPr>
        <p:txBody>
          <a:bodyPr/>
          <a:lstStyle/>
          <a:p>
            <a:r>
              <a:rPr lang="en-US"/>
              <a:t>Click to edit Master title style</a:t>
            </a:r>
          </a:p>
        </p:txBody>
      </p:sp>
      <p:sp>
        <p:nvSpPr>
          <p:cNvPr id="3" name="Table Placeholder 2"/>
          <p:cNvSpPr>
            <a:spLocks noGrp="1"/>
          </p:cNvSpPr>
          <p:nvPr>
            <p:ph type="tbl" idx="1"/>
          </p:nvPr>
        </p:nvSpPr>
        <p:spPr>
          <a:xfrm>
            <a:off x="1066800" y="1219200"/>
            <a:ext cx="7924800" cy="49530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5A83F7-7DA7-4C10-8589-47DDEB8C0FB0}" type="slidenum">
              <a:rPr lang="en-US"/>
              <a:pPr>
                <a:defRPr/>
              </a:pPr>
              <a:t>‹#›</a:t>
            </a:fld>
            <a:endParaRPr lang="en-US"/>
          </a:p>
        </p:txBody>
      </p:sp>
    </p:spTree>
    <p:extLst>
      <p:ext uri="{BB962C8B-B14F-4D97-AF65-F5344CB8AC3E}">
        <p14:creationId xmlns:p14="http://schemas.microsoft.com/office/powerpoint/2010/main" val="17424351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7924800" cy="1143000"/>
          </a:xfrm>
        </p:spPr>
        <p:txBody>
          <a:bodyPr/>
          <a:lstStyle/>
          <a:p>
            <a:r>
              <a:rPr lang="en-US"/>
              <a:t>Click to edit Master title style</a:t>
            </a:r>
          </a:p>
        </p:txBody>
      </p:sp>
      <p:sp>
        <p:nvSpPr>
          <p:cNvPr id="3" name="Text Placeholder 2"/>
          <p:cNvSpPr>
            <a:spLocks noGrp="1"/>
          </p:cNvSpPr>
          <p:nvPr>
            <p:ph type="body" sz="half" idx="1"/>
          </p:nvPr>
        </p:nvSpPr>
        <p:spPr>
          <a:xfrm>
            <a:off x="1066800" y="1219200"/>
            <a:ext cx="38862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105400" y="1219200"/>
            <a:ext cx="3886200" cy="240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105400" y="3771900"/>
            <a:ext cx="3886200" cy="240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668865BC-A972-45A1-AD74-B7EF0FCF8BB0}" type="slidenum">
              <a:rPr lang="en-US"/>
              <a:pPr>
                <a:defRPr/>
              </a:pPr>
              <a:t>‹#›</a:t>
            </a:fld>
            <a:endParaRPr lang="en-US"/>
          </a:p>
        </p:txBody>
      </p:sp>
    </p:spTree>
    <p:extLst>
      <p:ext uri="{BB962C8B-B14F-4D97-AF65-F5344CB8AC3E}">
        <p14:creationId xmlns:p14="http://schemas.microsoft.com/office/powerpoint/2010/main" val="3623911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C6C32F-50DD-4685-A1C9-A55E98ED8309}" type="slidenum">
              <a:rPr lang="en-US"/>
              <a:pPr>
                <a:defRPr/>
              </a:pPr>
              <a:t>‹#›</a:t>
            </a:fld>
            <a:endParaRPr lang="en-US"/>
          </a:p>
        </p:txBody>
      </p:sp>
    </p:spTree>
    <p:extLst>
      <p:ext uri="{BB962C8B-B14F-4D97-AF65-F5344CB8AC3E}">
        <p14:creationId xmlns:p14="http://schemas.microsoft.com/office/powerpoint/2010/main" val="1612299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04DB14-764B-40C5-81DB-E4EB55C5EC6E}" type="slidenum">
              <a:rPr lang="en-US"/>
              <a:pPr>
                <a:defRPr/>
              </a:pPr>
              <a:t>‹#›</a:t>
            </a:fld>
            <a:endParaRPr lang="en-US"/>
          </a:p>
        </p:txBody>
      </p:sp>
    </p:spTree>
    <p:extLst>
      <p:ext uri="{BB962C8B-B14F-4D97-AF65-F5344CB8AC3E}">
        <p14:creationId xmlns:p14="http://schemas.microsoft.com/office/powerpoint/2010/main" val="3388665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219200"/>
            <a:ext cx="38862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219200"/>
            <a:ext cx="38862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87915B3-E0A8-4A62-A9C9-EBE8FD4CAE0B}" type="slidenum">
              <a:rPr lang="en-US"/>
              <a:pPr>
                <a:defRPr/>
              </a:pPr>
              <a:t>‹#›</a:t>
            </a:fld>
            <a:endParaRPr lang="en-US"/>
          </a:p>
        </p:txBody>
      </p:sp>
    </p:spTree>
    <p:extLst>
      <p:ext uri="{BB962C8B-B14F-4D97-AF65-F5344CB8AC3E}">
        <p14:creationId xmlns:p14="http://schemas.microsoft.com/office/powerpoint/2010/main" val="3448419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CC79E18-D38F-4D47-B5BB-1F7A4695082A}" type="slidenum">
              <a:rPr lang="en-US"/>
              <a:pPr>
                <a:defRPr/>
              </a:pPr>
              <a:t>‹#›</a:t>
            </a:fld>
            <a:endParaRPr lang="en-US"/>
          </a:p>
        </p:txBody>
      </p:sp>
    </p:spTree>
    <p:extLst>
      <p:ext uri="{BB962C8B-B14F-4D97-AF65-F5344CB8AC3E}">
        <p14:creationId xmlns:p14="http://schemas.microsoft.com/office/powerpoint/2010/main" val="3462545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75B121A-3137-47B9-9F35-D3E1C2ECBD79}" type="slidenum">
              <a:rPr lang="en-US"/>
              <a:pPr>
                <a:defRPr/>
              </a:pPr>
              <a:t>‹#›</a:t>
            </a:fld>
            <a:endParaRPr lang="en-US"/>
          </a:p>
        </p:txBody>
      </p:sp>
    </p:spTree>
    <p:extLst>
      <p:ext uri="{BB962C8B-B14F-4D97-AF65-F5344CB8AC3E}">
        <p14:creationId xmlns:p14="http://schemas.microsoft.com/office/powerpoint/2010/main" val="3140692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534DBE0-DB50-4BB3-B82E-76FE60AF5317}" type="slidenum">
              <a:rPr lang="en-US"/>
              <a:pPr>
                <a:defRPr/>
              </a:pPr>
              <a:t>‹#›</a:t>
            </a:fld>
            <a:endParaRPr lang="en-US"/>
          </a:p>
        </p:txBody>
      </p:sp>
    </p:spTree>
    <p:extLst>
      <p:ext uri="{BB962C8B-B14F-4D97-AF65-F5344CB8AC3E}">
        <p14:creationId xmlns:p14="http://schemas.microsoft.com/office/powerpoint/2010/main" val="2513490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E1211A3-F91F-4BBD-B1EC-288AF65D1E90}" type="slidenum">
              <a:rPr lang="en-US"/>
              <a:pPr>
                <a:defRPr/>
              </a:pPr>
              <a:t>‹#›</a:t>
            </a:fld>
            <a:endParaRPr lang="en-US"/>
          </a:p>
        </p:txBody>
      </p:sp>
    </p:spTree>
    <p:extLst>
      <p:ext uri="{BB962C8B-B14F-4D97-AF65-F5344CB8AC3E}">
        <p14:creationId xmlns:p14="http://schemas.microsoft.com/office/powerpoint/2010/main" val="462267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561BC8D-AC4A-48D5-824B-A31346052D5B}" type="slidenum">
              <a:rPr lang="en-US"/>
              <a:pPr>
                <a:defRPr/>
              </a:pPr>
              <a:t>‹#›</a:t>
            </a:fld>
            <a:endParaRPr lang="en-US"/>
          </a:p>
        </p:txBody>
      </p:sp>
    </p:spTree>
    <p:extLst>
      <p:ext uri="{BB962C8B-B14F-4D97-AF65-F5344CB8AC3E}">
        <p14:creationId xmlns:p14="http://schemas.microsoft.com/office/powerpoint/2010/main" val="3485830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jan.ucc.nau.edu/~rcb7/namNm15.jpg" TargetMode="External"/><Relationship Id="rId3" Type="http://schemas.openxmlformats.org/officeDocument/2006/relationships/slideLayout" Target="../slideLayouts/slideLayout3.xml"/><Relationship Id="rId21" Type="http://schemas.openxmlformats.org/officeDocument/2006/relationships/image" Target="../media/image6.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eg"/><Relationship Id="rId20"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image" Target="../media/image4.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66800" y="0"/>
            <a:ext cx="7924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1066800" y="1219200"/>
            <a:ext cx="79248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1066800" y="6248400"/>
            <a:ext cx="2514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657600" y="6248400"/>
            <a:ext cx="3124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8580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4562A3AD-5B58-47F8-B351-A5A951F33B9D}" type="slidenum">
              <a:rPr lang="en-US"/>
              <a:pPr>
                <a:defRPr/>
              </a:pPr>
              <a:t>‹#›</a:t>
            </a:fld>
            <a:endParaRPr lang="en-US"/>
          </a:p>
        </p:txBody>
      </p:sp>
      <p:pic>
        <p:nvPicPr>
          <p:cNvPr id="1031" name="Picture 8" descr="stckchrt14"/>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906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5" descr="macau-stone-map"/>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914400"/>
            <a:ext cx="10080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7" descr="img15walker"/>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0" y="2362200"/>
            <a:ext cx="10080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9" descr="namNm15">
            <a:hlinkClick r:id="rId18"/>
          </p:cNvPr>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0" y="5902325"/>
            <a:ext cx="9906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21" descr="piri.jpg"/>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0" y="3505200"/>
            <a:ext cx="96361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23" descr="ancient-greece-map-761459"/>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0" y="4800600"/>
            <a:ext cx="10112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rtl="0" eaLnBrk="0" fontAlgn="base" hangingPunct="0">
        <a:spcBef>
          <a:spcPct val="0"/>
        </a:spcBef>
        <a:spcAft>
          <a:spcPct val="0"/>
        </a:spcAft>
        <a:defRPr sz="4400" u="sng">
          <a:solidFill>
            <a:schemeClr val="tx2"/>
          </a:solidFill>
          <a:latin typeface="+mj-lt"/>
          <a:ea typeface="+mj-ea"/>
          <a:cs typeface="+mj-cs"/>
        </a:defRPr>
      </a:lvl1pPr>
      <a:lvl2pPr algn="l" rtl="0" eaLnBrk="0" fontAlgn="base" hangingPunct="0">
        <a:spcBef>
          <a:spcPct val="0"/>
        </a:spcBef>
        <a:spcAft>
          <a:spcPct val="0"/>
        </a:spcAft>
        <a:defRPr sz="4400" u="sng">
          <a:solidFill>
            <a:schemeClr val="tx2"/>
          </a:solidFill>
          <a:latin typeface="Arial" charset="0"/>
        </a:defRPr>
      </a:lvl2pPr>
      <a:lvl3pPr algn="l" rtl="0" eaLnBrk="0" fontAlgn="base" hangingPunct="0">
        <a:spcBef>
          <a:spcPct val="0"/>
        </a:spcBef>
        <a:spcAft>
          <a:spcPct val="0"/>
        </a:spcAft>
        <a:defRPr sz="4400" u="sng">
          <a:solidFill>
            <a:schemeClr val="tx2"/>
          </a:solidFill>
          <a:latin typeface="Arial" charset="0"/>
        </a:defRPr>
      </a:lvl3pPr>
      <a:lvl4pPr algn="l" rtl="0" eaLnBrk="0" fontAlgn="base" hangingPunct="0">
        <a:spcBef>
          <a:spcPct val="0"/>
        </a:spcBef>
        <a:spcAft>
          <a:spcPct val="0"/>
        </a:spcAft>
        <a:defRPr sz="4400" u="sng">
          <a:solidFill>
            <a:schemeClr val="tx2"/>
          </a:solidFill>
          <a:latin typeface="Arial" charset="0"/>
        </a:defRPr>
      </a:lvl4pPr>
      <a:lvl5pPr algn="l" rtl="0" eaLnBrk="0" fontAlgn="base" hangingPunct="0">
        <a:spcBef>
          <a:spcPct val="0"/>
        </a:spcBef>
        <a:spcAft>
          <a:spcPct val="0"/>
        </a:spcAft>
        <a:defRPr sz="4400" u="sng">
          <a:solidFill>
            <a:schemeClr val="tx2"/>
          </a:solidFill>
          <a:latin typeface="Arial" charset="0"/>
        </a:defRPr>
      </a:lvl5pPr>
      <a:lvl6pPr marL="457200" algn="l" rtl="0" fontAlgn="base">
        <a:spcBef>
          <a:spcPct val="0"/>
        </a:spcBef>
        <a:spcAft>
          <a:spcPct val="0"/>
        </a:spcAft>
        <a:defRPr sz="4400" u="sng">
          <a:solidFill>
            <a:schemeClr val="tx2"/>
          </a:solidFill>
          <a:latin typeface="Arial" charset="0"/>
        </a:defRPr>
      </a:lvl6pPr>
      <a:lvl7pPr marL="914400" algn="l" rtl="0" fontAlgn="base">
        <a:spcBef>
          <a:spcPct val="0"/>
        </a:spcBef>
        <a:spcAft>
          <a:spcPct val="0"/>
        </a:spcAft>
        <a:defRPr sz="4400" u="sng">
          <a:solidFill>
            <a:schemeClr val="tx2"/>
          </a:solidFill>
          <a:latin typeface="Arial" charset="0"/>
        </a:defRPr>
      </a:lvl7pPr>
      <a:lvl8pPr marL="1371600" algn="l" rtl="0" fontAlgn="base">
        <a:spcBef>
          <a:spcPct val="0"/>
        </a:spcBef>
        <a:spcAft>
          <a:spcPct val="0"/>
        </a:spcAft>
        <a:defRPr sz="4400" u="sng">
          <a:solidFill>
            <a:schemeClr val="tx2"/>
          </a:solidFill>
          <a:latin typeface="Arial" charset="0"/>
        </a:defRPr>
      </a:lvl8pPr>
      <a:lvl9pPr marL="1828800" algn="l" rtl="0" fontAlgn="base">
        <a:spcBef>
          <a:spcPct val="0"/>
        </a:spcBef>
        <a:spcAft>
          <a:spcPct val="0"/>
        </a:spcAft>
        <a:defRPr sz="4400" u="sng">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hyperlink" Target="ftp://statgen.ncsu.edu/pub/thorne/molevoclass/pruning2013cme.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Models</a:t>
            </a:r>
          </a:p>
        </p:txBody>
      </p:sp>
      <p:sp>
        <p:nvSpPr>
          <p:cNvPr id="3" name="Content Placeholder 2"/>
          <p:cNvSpPr>
            <a:spLocks noGrp="1"/>
          </p:cNvSpPr>
          <p:nvPr>
            <p:ph idx="1"/>
          </p:nvPr>
        </p:nvSpPr>
        <p:spPr/>
        <p:txBody>
          <a:bodyPr/>
          <a:lstStyle/>
          <a:p>
            <a:r>
              <a:rPr lang="en-US" dirty="0"/>
              <a:t>Selecting the modeling method</a:t>
            </a:r>
          </a:p>
          <a:p>
            <a:r>
              <a:rPr lang="en-US" dirty="0"/>
              <a:t>Selecting the covariates/predictors (“model selection”)</a:t>
            </a:r>
          </a:p>
          <a:p>
            <a:r>
              <a:rPr lang="en-US" dirty="0"/>
              <a:t>Optimizing the coefficients/parameters of the model (“parameter estimation”)</a:t>
            </a:r>
          </a:p>
          <a:p>
            <a:endParaRPr lang="en-US" dirty="0"/>
          </a:p>
        </p:txBody>
      </p:sp>
      <p:pic>
        <p:nvPicPr>
          <p:cNvPr id="4" name="Picture 3"/>
          <p:cNvPicPr>
            <a:picLocks noChangeAspect="1"/>
          </p:cNvPicPr>
          <p:nvPr/>
        </p:nvPicPr>
        <p:blipFill>
          <a:blip r:embed="rId2"/>
          <a:stretch>
            <a:fillRect/>
          </a:stretch>
        </p:blipFill>
        <p:spPr>
          <a:xfrm>
            <a:off x="4793022" y="3962400"/>
            <a:ext cx="4350978" cy="2895599"/>
          </a:xfrm>
          <a:prstGeom prst="rect">
            <a:avLst/>
          </a:prstGeom>
        </p:spPr>
      </p:pic>
      <p:pic>
        <p:nvPicPr>
          <p:cNvPr id="5" name="Picture 4"/>
          <p:cNvPicPr>
            <a:picLocks noChangeAspect="1"/>
          </p:cNvPicPr>
          <p:nvPr/>
        </p:nvPicPr>
        <p:blipFill>
          <a:blip r:embed="rId3"/>
          <a:stretch>
            <a:fillRect/>
          </a:stretch>
        </p:blipFill>
        <p:spPr>
          <a:xfrm>
            <a:off x="18473" y="3962401"/>
            <a:ext cx="4250829" cy="2895600"/>
          </a:xfrm>
          <a:prstGeom prst="rect">
            <a:avLst/>
          </a:prstGeom>
        </p:spPr>
      </p:pic>
      <p:sp>
        <p:nvSpPr>
          <p:cNvPr id="6" name="Rectangle 5"/>
          <p:cNvSpPr/>
          <p:nvPr/>
        </p:nvSpPr>
        <p:spPr>
          <a:xfrm>
            <a:off x="2743200" y="6488668"/>
            <a:ext cx="6400800" cy="369332"/>
          </a:xfrm>
          <a:prstGeom prst="rect">
            <a:avLst/>
          </a:prstGeom>
          <a:solidFill>
            <a:schemeClr val="tx1">
              <a:alpha val="21000"/>
            </a:schemeClr>
          </a:solidFill>
          <a:effectLst>
            <a:outerShdw blurRad="50800" dist="38100" dir="2700000" algn="tl" rotWithShape="0">
              <a:prstClr val="black">
                <a:alpha val="40000"/>
              </a:prstClr>
            </a:outerShdw>
          </a:effectLst>
        </p:spPr>
        <p:txBody>
          <a:bodyPr wrap="square">
            <a:spAutoFit/>
          </a:bodyPr>
          <a:lstStyle/>
          <a:p>
            <a:r>
              <a:rPr lang="en-US" dirty="0">
                <a:solidFill>
                  <a:schemeClr val="bg1"/>
                </a:solidFill>
                <a:latin typeface="Trebuchet MS" panose="020B0603020202020204" pitchFamily="34" charset="0"/>
              </a:rPr>
              <a:t>9bytez.com:Old School Hobbies: Building Models by Hand</a:t>
            </a:r>
            <a:endParaRPr lang="en-US" b="0" i="0" dirty="0">
              <a:solidFill>
                <a:schemeClr val="bg1"/>
              </a:solidFill>
              <a:effectLst/>
              <a:latin typeface="Trebuchet MS" panose="020B0603020202020204" pitchFamily="34" charset="0"/>
            </a:endParaRPr>
          </a:p>
        </p:txBody>
      </p:sp>
    </p:spTree>
    <p:extLst>
      <p:ext uri="{BB962C8B-B14F-4D97-AF65-F5344CB8AC3E}">
        <p14:creationId xmlns:p14="http://schemas.microsoft.com/office/powerpoint/2010/main" val="1671876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Root Mean Squared Error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0" dirty="0"/>
                  <a:t>Also known as Root Mean Squared Deviance (RMSD)</a:t>
                </a:r>
              </a:p>
              <a:p>
                <a14:m>
                  <m:oMath xmlns:m="http://schemas.openxmlformats.org/officeDocument/2006/math">
                    <m:r>
                      <a:rPr lang="en-US" b="0" i="1" smtClean="0">
                        <a:latin typeface="Cambria Math"/>
                      </a:rPr>
                      <m:t>𝑅𝑀𝑆𝐸</m:t>
                    </m:r>
                    <m:r>
                      <a:rPr lang="en-US" b="0" i="1" smtClean="0">
                        <a:latin typeface="Cambria Math"/>
                      </a:rPr>
                      <m:t>=</m:t>
                    </m:r>
                    <m:rad>
                      <m:radPr>
                        <m:degHide m:val="on"/>
                        <m:ctrlPr>
                          <a:rPr lang="en-US" b="0" i="1" smtClean="0">
                            <a:latin typeface="Cambria Math" panose="02040503050406030204" pitchFamily="18" charset="0"/>
                          </a:rPr>
                        </m:ctrlPr>
                      </m:radPr>
                      <m:deg/>
                      <m:e>
                        <m:f>
                          <m:fPr>
                            <m:ctrlPr>
                              <a:rPr lang="en-US" b="0" i="1" smtClean="0">
                                <a:latin typeface="Cambria Math" panose="02040503050406030204" pitchFamily="18" charset="0"/>
                              </a:rPr>
                            </m:ctrlPr>
                          </m:fPr>
                          <m:num>
                            <m:nary>
                              <m:naryPr>
                                <m:chr m:val="∑"/>
                                <m:subHide m:val="on"/>
                                <m:supHide m:val="on"/>
                                <m:ctrlPr>
                                  <a:rPr lang="en-US" b="0" i="1" smtClean="0">
                                    <a:latin typeface="Cambria Math" panose="02040503050406030204" pitchFamily="18" charset="0"/>
                                  </a:rPr>
                                </m:ctrlPr>
                              </m:naryPr>
                              <m:sub/>
                              <m:sup/>
                              <m:e>
                                <m:sSup>
                                  <m:sSupPr>
                                    <m:ctrlPr>
                                      <a:rPr lang="en-US" b="0" i="1" smtClean="0">
                                        <a:latin typeface="Cambria Math" panose="02040503050406030204" pitchFamily="18" charset="0"/>
                                      </a:rPr>
                                    </m:ctrlPr>
                                  </m:sSupPr>
                                  <m:e>
                                    <m:r>
                                      <a:rPr lang="en-US" i="1">
                                        <a:latin typeface="Cambria Math"/>
                                      </a:rPr>
                                      <m:t>(</m:t>
                                    </m:r>
                                    <m:sSub>
                                      <m:sSubPr>
                                        <m:ctrlPr>
                                          <a:rPr lang="en-US"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a:rPr>
                                              <m:t>𝑦</m:t>
                                            </m:r>
                                          </m:e>
                                        </m:acc>
                                      </m:e>
                                      <m:sub>
                                        <m:r>
                                          <a:rPr lang="en-US" b="0" i="1" smtClean="0">
                                            <a:latin typeface="Cambria Math"/>
                                          </a:rPr>
                                          <m:t>𝑖</m:t>
                                        </m:r>
                                      </m:sub>
                                    </m:sSub>
                                    <m:r>
                                      <a:rPr lang="en-US" i="1">
                                        <a:latin typeface="Cambria Math"/>
                                      </a:rPr>
                                      <m:t>−</m:t>
                                    </m:r>
                                    <m:sSub>
                                      <m:sSubPr>
                                        <m:ctrlPr>
                                          <a:rPr lang="en-US" i="1">
                                            <a:latin typeface="Cambria Math" panose="02040503050406030204" pitchFamily="18" charset="0"/>
                                          </a:rPr>
                                        </m:ctrlPr>
                                      </m:sSubPr>
                                      <m:e>
                                        <m:r>
                                          <a:rPr lang="en-US" i="1">
                                            <a:latin typeface="Cambria Math"/>
                                          </a:rPr>
                                          <m:t>𝑦</m:t>
                                        </m:r>
                                      </m:e>
                                      <m:sub>
                                        <m:r>
                                          <a:rPr lang="en-US" i="1">
                                            <a:latin typeface="Cambria Math"/>
                                          </a:rPr>
                                          <m:t>𝑖</m:t>
                                        </m:r>
                                      </m:sub>
                                    </m:sSub>
                                    <m:r>
                                      <a:rPr lang="en-US" i="1">
                                        <a:latin typeface="Cambria Math"/>
                                      </a:rPr>
                                      <m:t>)</m:t>
                                    </m:r>
                                  </m:e>
                                  <m:sup>
                                    <m:r>
                                      <a:rPr lang="en-US" b="0" i="1" smtClean="0">
                                        <a:latin typeface="Cambria Math"/>
                                      </a:rPr>
                                      <m:t>2</m:t>
                                    </m:r>
                                  </m:sup>
                                </m:sSup>
                              </m:e>
                            </m:nary>
                          </m:num>
                          <m:den>
                            <m:r>
                              <a:rPr lang="en-US" b="0" i="1" smtClean="0">
                                <a:latin typeface="Cambria Math"/>
                              </a:rPr>
                              <m:t>𝑛</m:t>
                            </m:r>
                          </m:den>
                        </m:f>
                      </m:e>
                    </m:rad>
                  </m:oMath>
                </a14:m>
                <a:endParaRPr lang="en-US" dirty="0"/>
              </a:p>
              <a:p>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a:rPr>
                              <m:t>𝑦</m:t>
                            </m:r>
                          </m:e>
                        </m:acc>
                      </m:e>
                      <m:sub>
                        <m:r>
                          <a:rPr lang="en-US" i="1">
                            <a:latin typeface="Cambria Math"/>
                          </a:rPr>
                          <m:t>𝑖</m:t>
                        </m:r>
                      </m:sub>
                    </m:sSub>
                  </m:oMath>
                </a14:m>
                <a:r>
                  <a:rPr lang="en-US" dirty="0"/>
                  <a:t> = prediction 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𝑥</m:t>
                        </m:r>
                      </m:e>
                      <m:sub>
                        <m:r>
                          <a:rPr lang="en-US" b="0" i="1" smtClean="0">
                            <a:latin typeface="Cambria Math"/>
                          </a:rPr>
                          <m:t>𝑖</m:t>
                        </m:r>
                      </m:sub>
                    </m:sSub>
                  </m:oMath>
                </a14:m>
                <a:endParaRPr lang="en-US" dirty="0"/>
              </a:p>
              <a:p>
                <a14:m>
                  <m:oMath xmlns:m="http://schemas.openxmlformats.org/officeDocument/2006/math">
                    <m:sSub>
                      <m:sSubPr>
                        <m:ctrlPr>
                          <a:rPr lang="en-US" i="1">
                            <a:latin typeface="Cambria Math" panose="02040503050406030204" pitchFamily="18" charset="0"/>
                          </a:rPr>
                        </m:ctrlPr>
                      </m:sSubPr>
                      <m:e>
                        <m:r>
                          <a:rPr lang="en-US" i="1">
                            <a:latin typeface="Cambria Math"/>
                          </a:rPr>
                          <m:t>𝑦</m:t>
                        </m:r>
                      </m:e>
                      <m:sub>
                        <m:r>
                          <a:rPr lang="en-US" i="1">
                            <a:latin typeface="Cambria Math"/>
                          </a:rPr>
                          <m:t>𝑖</m:t>
                        </m:r>
                      </m:sub>
                    </m:sSub>
                  </m:oMath>
                </a14:m>
                <a:r>
                  <a:rPr lang="en-US" dirty="0"/>
                  <a:t> = data sample at </a:t>
                </a:r>
                <a14:m>
                  <m:oMath xmlns:m="http://schemas.openxmlformats.org/officeDocument/2006/math">
                    <m:sSub>
                      <m:sSubPr>
                        <m:ctrlPr>
                          <a:rPr lang="en-US" i="1">
                            <a:latin typeface="Cambria Math" panose="02040503050406030204" pitchFamily="18" charset="0"/>
                          </a:rPr>
                        </m:ctrlPr>
                      </m:sSubPr>
                      <m:e>
                        <m:r>
                          <a:rPr lang="en-US" i="1">
                            <a:latin typeface="Cambria Math"/>
                          </a:rPr>
                          <m:t>𝑥</m:t>
                        </m:r>
                      </m:e>
                      <m:sub>
                        <m:r>
                          <a:rPr lang="en-US" i="1">
                            <a:latin typeface="Cambria Math"/>
                          </a:rPr>
                          <m:t>𝑖</m:t>
                        </m:r>
                      </m:sub>
                    </m:sSub>
                  </m:oMath>
                </a14:m>
                <a:endParaRPr lang="en-US" dirty="0"/>
              </a:p>
              <a:p>
                <a14:m>
                  <m:oMath xmlns:m="http://schemas.openxmlformats.org/officeDocument/2006/math">
                    <m:r>
                      <a:rPr lang="en-US" i="1">
                        <a:latin typeface="Cambria Math"/>
                      </a:rPr>
                      <m:t>𝑛</m:t>
                    </m:r>
                  </m:oMath>
                </a14:m>
                <a:r>
                  <a:rPr lang="en-US" dirty="0"/>
                  <a:t> = number of samples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92" t="-1599"/>
                </a:stretch>
              </a:blipFill>
            </p:spPr>
            <p:txBody>
              <a:bodyPr/>
              <a:lstStyle/>
              <a:p>
                <a:r>
                  <a:rPr lang="en-US">
                    <a:noFill/>
                  </a:rPr>
                  <a:t> </a:t>
                </a:r>
              </a:p>
            </p:txBody>
          </p:sp>
        </mc:Fallback>
      </mc:AlternateContent>
    </p:spTree>
    <p:extLst>
      <p:ext uri="{BB962C8B-B14F-4D97-AF65-F5344CB8AC3E}">
        <p14:creationId xmlns:p14="http://schemas.microsoft.com/office/powerpoint/2010/main" val="3178445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 Selection</a:t>
            </a:r>
          </a:p>
        </p:txBody>
      </p:sp>
      <p:sp>
        <p:nvSpPr>
          <p:cNvPr id="3" name="Content Placeholder 2"/>
          <p:cNvSpPr>
            <a:spLocks noGrp="1"/>
          </p:cNvSpPr>
          <p:nvPr>
            <p:ph idx="1"/>
          </p:nvPr>
        </p:nvSpPr>
        <p:spPr/>
        <p:txBody>
          <a:bodyPr/>
          <a:lstStyle/>
          <a:p>
            <a:r>
              <a:rPr lang="en-US" dirty="0"/>
              <a:t>Need a method to select the “best” set of independent variables (covariates/predictors) </a:t>
            </a:r>
          </a:p>
          <a:p>
            <a:pPr lvl="1"/>
            <a:r>
              <a:rPr lang="en-US" dirty="0"/>
              <a:t>Also the the best method and estimated parameter values (coefficients)</a:t>
            </a:r>
          </a:p>
          <a:p>
            <a:r>
              <a:rPr lang="en-US" dirty="0"/>
              <a:t>Should be a balance between fitting the data and simplicity</a:t>
            </a:r>
          </a:p>
          <a:p>
            <a:pPr lvl="1"/>
            <a:r>
              <a:rPr lang="en-US" dirty="0"/>
              <a:t>R</a:t>
            </a:r>
            <a:r>
              <a:rPr lang="en-US" baseline="30000" dirty="0"/>
              <a:t>2 </a:t>
            </a:r>
            <a:r>
              <a:rPr lang="en-US" dirty="0"/>
              <a:t>– only considers fit to data (but linear regression is pretty simple)</a:t>
            </a:r>
            <a:endParaRPr lang="en-US" baseline="30000" dirty="0"/>
          </a:p>
        </p:txBody>
      </p:sp>
    </p:spTree>
    <p:extLst>
      <p:ext uri="{BB962C8B-B14F-4D97-AF65-F5344CB8AC3E}">
        <p14:creationId xmlns:p14="http://schemas.microsoft.com/office/powerpoint/2010/main" val="3785193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Anderson</a:t>
            </a:r>
          </a:p>
        </p:txBody>
      </p:sp>
      <p:sp>
        <p:nvSpPr>
          <p:cNvPr id="3" name="Content Placeholder 2"/>
          <p:cNvSpPr>
            <a:spLocks noGrp="1"/>
          </p:cNvSpPr>
          <p:nvPr>
            <p:ph idx="1"/>
          </p:nvPr>
        </p:nvSpPr>
        <p:spPr>
          <a:xfrm>
            <a:off x="1066800" y="1219200"/>
            <a:ext cx="7924800" cy="5562600"/>
          </a:xfrm>
        </p:spPr>
        <p:txBody>
          <a:bodyPr/>
          <a:lstStyle/>
          <a:p>
            <a:pPr marL="0" indent="0">
              <a:buNone/>
            </a:pPr>
            <a:r>
              <a:rPr lang="en-US" sz="2800" dirty="0"/>
              <a:t>We are not trying to model the data; instead, we are trying to model the information in the data. The goal is to recover the information that applies more generally to the process, not just to the particular data set. If we were merely trying to model the data well, we could fit high order Fourier series terms or polynomial terms until the fit is perfect. Data contain both information and noise; fitting the data perfectly would include modeling the noise and this is counter to our science objective.</a:t>
            </a:r>
          </a:p>
          <a:p>
            <a:pPr marL="0" indent="0">
              <a:buNone/>
            </a:pPr>
            <a:r>
              <a:rPr lang="en-US" sz="2000" dirty="0"/>
              <a:t>Model Based Inference in the Life Sciences: A Primer on Evidence</a:t>
            </a:r>
          </a:p>
          <a:p>
            <a:pPr marL="0" indent="0">
              <a:buNone/>
            </a:pPr>
            <a:r>
              <a:rPr lang="en-US" sz="2000" dirty="0"/>
              <a:t>By David R. Anderson</a:t>
            </a:r>
          </a:p>
        </p:txBody>
      </p:sp>
    </p:spTree>
    <p:extLst>
      <p:ext uri="{BB962C8B-B14F-4D97-AF65-F5344CB8AC3E}">
        <p14:creationId xmlns:p14="http://schemas.microsoft.com/office/powerpoint/2010/main" val="3623581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Simplicity</a:t>
            </a:r>
          </a:p>
        </p:txBody>
      </p:sp>
      <p:sp>
        <p:nvSpPr>
          <p:cNvPr id="3" name="Content Placeholder 2"/>
          <p:cNvSpPr>
            <a:spLocks noGrp="1"/>
          </p:cNvSpPr>
          <p:nvPr>
            <p:ph idx="1"/>
          </p:nvPr>
        </p:nvSpPr>
        <p:spPr>
          <a:xfrm>
            <a:off x="1066800" y="1219200"/>
            <a:ext cx="4191000" cy="4953000"/>
          </a:xfrm>
        </p:spPr>
        <p:txBody>
          <a:bodyPr/>
          <a:lstStyle/>
          <a:p>
            <a:r>
              <a:rPr lang="en-US" dirty="0"/>
              <a:t>Everything should be made as simple as possible, but not simpler.</a:t>
            </a:r>
          </a:p>
          <a:p>
            <a:pPr lvl="1"/>
            <a:r>
              <a:rPr lang="en-US" dirty="0"/>
              <a:t>Albert Einstein</a:t>
            </a:r>
          </a:p>
        </p:txBody>
      </p:sp>
      <p:sp>
        <p:nvSpPr>
          <p:cNvPr id="4" name="Rectangle 3"/>
          <p:cNvSpPr/>
          <p:nvPr/>
        </p:nvSpPr>
        <p:spPr>
          <a:xfrm>
            <a:off x="5610726" y="6126855"/>
            <a:ext cx="3533274" cy="523220"/>
          </a:xfrm>
          <a:prstGeom prst="rect">
            <a:avLst/>
          </a:prstGeom>
        </p:spPr>
        <p:txBody>
          <a:bodyPr wrap="square">
            <a:spAutoFit/>
          </a:bodyPr>
          <a:lstStyle/>
          <a:p>
            <a:r>
              <a:rPr lang="en-US" sz="1400" dirty="0"/>
              <a:t>Photograph by Oren Jack Turner, Princeton, licensed through Wikipedia</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845718"/>
            <a:ext cx="3962400" cy="5281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1684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Parsimony</a:t>
            </a:r>
          </a:p>
        </p:txBody>
      </p:sp>
      <p:sp>
        <p:nvSpPr>
          <p:cNvPr id="3" name="Content Placeholder 2"/>
          <p:cNvSpPr>
            <a:spLocks noGrp="1"/>
          </p:cNvSpPr>
          <p:nvPr>
            <p:ph idx="1"/>
          </p:nvPr>
        </p:nvSpPr>
        <p:spPr/>
        <p:txBody>
          <a:bodyPr/>
          <a:lstStyle/>
          <a:p>
            <a:r>
              <a:rPr lang="en-US" dirty="0"/>
              <a:t>“…too few parameters and the model will be so unrealistic as to make prediction unreliable, but too many parameters and the model will be so specific to the particular data set so to make prediction unreliable.”</a:t>
            </a:r>
          </a:p>
          <a:p>
            <a:pPr lvl="1"/>
            <a:r>
              <a:rPr lang="en-US" sz="2400" dirty="0"/>
              <a:t>Edwards, A. W. F. (2001). Occam’s bonus. p. 128–139; in </a:t>
            </a:r>
            <a:r>
              <a:rPr lang="en-US" sz="2400" dirty="0" err="1"/>
              <a:t>Zellner</a:t>
            </a:r>
            <a:r>
              <a:rPr lang="en-US" sz="2400" dirty="0"/>
              <a:t>, A., </a:t>
            </a:r>
            <a:r>
              <a:rPr lang="en-US" sz="2400" dirty="0" err="1"/>
              <a:t>Keuzenkamp</a:t>
            </a:r>
            <a:r>
              <a:rPr lang="en-US" sz="2400" dirty="0"/>
              <a:t>, H. A., and </a:t>
            </a:r>
            <a:r>
              <a:rPr lang="en-US" sz="2400" dirty="0" err="1"/>
              <a:t>McAleer</a:t>
            </a:r>
            <a:r>
              <a:rPr lang="en-US" sz="2400" dirty="0"/>
              <a:t>, M. Simplicity, inference and </a:t>
            </a:r>
            <a:r>
              <a:rPr lang="en-US" sz="2400" dirty="0" err="1"/>
              <a:t>modelling</a:t>
            </a:r>
            <a:r>
              <a:rPr lang="en-US" sz="2400" dirty="0"/>
              <a:t>. Cambridge University Press, Cambridge, UK.</a:t>
            </a:r>
          </a:p>
        </p:txBody>
      </p:sp>
    </p:spTree>
    <p:extLst>
      <p:ext uri="{BB962C8B-B14F-4D97-AF65-F5344CB8AC3E}">
        <p14:creationId xmlns:p14="http://schemas.microsoft.com/office/powerpoint/2010/main" val="4179028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Parsimony</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8902" y="1780536"/>
            <a:ext cx="6934200" cy="5060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600200" y="1066800"/>
            <a:ext cx="2665533" cy="1200329"/>
          </a:xfrm>
          <a:prstGeom prst="rect">
            <a:avLst/>
          </a:prstGeom>
          <a:noFill/>
        </p:spPr>
        <p:txBody>
          <a:bodyPr wrap="square" rtlCol="0">
            <a:spAutoFit/>
          </a:bodyPr>
          <a:lstStyle/>
          <a:p>
            <a:pPr algn="ctr"/>
            <a:r>
              <a:rPr lang="en-US" u="sng" dirty="0"/>
              <a:t>Under fitting</a:t>
            </a:r>
          </a:p>
          <a:p>
            <a:pPr algn="ctr"/>
            <a:r>
              <a:rPr lang="en-US" dirty="0"/>
              <a:t>model structure …included in the</a:t>
            </a:r>
          </a:p>
          <a:p>
            <a:pPr algn="ctr"/>
            <a:r>
              <a:rPr lang="en-US" dirty="0"/>
              <a:t>residuals</a:t>
            </a:r>
          </a:p>
        </p:txBody>
      </p:sp>
      <p:sp>
        <p:nvSpPr>
          <p:cNvPr id="6" name="TextBox 5"/>
          <p:cNvSpPr txBox="1"/>
          <p:nvPr/>
        </p:nvSpPr>
        <p:spPr>
          <a:xfrm>
            <a:off x="5334000" y="1066799"/>
            <a:ext cx="2756912" cy="1200329"/>
          </a:xfrm>
          <a:prstGeom prst="rect">
            <a:avLst/>
          </a:prstGeom>
          <a:noFill/>
        </p:spPr>
        <p:txBody>
          <a:bodyPr wrap="square" rtlCol="0">
            <a:spAutoFit/>
          </a:bodyPr>
          <a:lstStyle/>
          <a:p>
            <a:pPr algn="ctr"/>
            <a:r>
              <a:rPr lang="en-US" u="sng" dirty="0"/>
              <a:t>Over fitting</a:t>
            </a:r>
          </a:p>
          <a:p>
            <a:pPr algn="ctr"/>
            <a:r>
              <a:rPr lang="en-US" dirty="0"/>
              <a:t>residual variation</a:t>
            </a:r>
          </a:p>
          <a:p>
            <a:pPr algn="ctr"/>
            <a:r>
              <a:rPr lang="en-US" dirty="0"/>
              <a:t>is included as if it were structural</a:t>
            </a:r>
          </a:p>
        </p:txBody>
      </p:sp>
      <p:sp>
        <p:nvSpPr>
          <p:cNvPr id="7" name="TextBox 6"/>
          <p:cNvSpPr txBox="1"/>
          <p:nvPr/>
        </p:nvSpPr>
        <p:spPr>
          <a:xfrm>
            <a:off x="3352800" y="4860467"/>
            <a:ext cx="1274708" cy="369332"/>
          </a:xfrm>
          <a:prstGeom prst="rect">
            <a:avLst/>
          </a:prstGeom>
          <a:noFill/>
        </p:spPr>
        <p:txBody>
          <a:bodyPr wrap="none" rtlCol="0">
            <a:spAutoFit/>
          </a:bodyPr>
          <a:lstStyle/>
          <a:p>
            <a:r>
              <a:rPr lang="en-US" dirty="0"/>
              <a:t>Parsimony</a:t>
            </a:r>
          </a:p>
        </p:txBody>
      </p:sp>
    </p:spTree>
    <p:extLst>
      <p:ext uri="{BB962C8B-B14F-4D97-AF65-F5344CB8AC3E}">
        <p14:creationId xmlns:p14="http://schemas.microsoft.com/office/powerpoint/2010/main" val="3745275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Likelihood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Likelihood of a set of parameter values given some observed data=probability of observed data given parameter values</a:t>
                </a:r>
              </a:p>
              <a:p>
                <a:r>
                  <a:rPr lang="en-US" b="0" dirty="0"/>
                  <a:t>Definitions</a:t>
                </a:r>
              </a:p>
              <a:p>
                <a:pPr lvl="1"/>
                <a14:m>
                  <m:oMath xmlns:m="http://schemas.openxmlformats.org/officeDocument/2006/math">
                    <m:r>
                      <a:rPr lang="en-US" b="0" i="1" smtClean="0">
                        <a:latin typeface="Cambria Math"/>
                      </a:rPr>
                      <m:t>𝑥</m:t>
                    </m:r>
                    <m:r>
                      <a:rPr lang="en-US" i="1">
                        <a:latin typeface="Cambria Math"/>
                      </a:rPr>
                      <m:t>=</m:t>
                    </m:r>
                  </m:oMath>
                </a14:m>
                <a:r>
                  <a:rPr lang="en-US" dirty="0"/>
                  <a:t> all sample values</a:t>
                </a:r>
              </a:p>
              <a:p>
                <a:pPr lvl="1"/>
                <a14:m>
                  <m:oMath xmlns:m="http://schemas.openxmlformats.org/officeDocument/2006/math">
                    <m:sSub>
                      <m:sSubPr>
                        <m:ctrlPr>
                          <a:rPr lang="en-US" i="1">
                            <a:latin typeface="Cambria Math" panose="02040503050406030204" pitchFamily="18" charset="0"/>
                          </a:rPr>
                        </m:ctrlPr>
                      </m:sSubPr>
                      <m:e>
                        <m:r>
                          <a:rPr lang="en-US" i="1">
                            <a:latin typeface="Cambria Math"/>
                          </a:rPr>
                          <m:t>𝑥</m:t>
                        </m:r>
                      </m:e>
                      <m:sub>
                        <m:r>
                          <a:rPr lang="en-US" i="1">
                            <a:latin typeface="Cambria Math"/>
                          </a:rPr>
                          <m:t>𝑖</m:t>
                        </m:r>
                      </m:sub>
                    </m:sSub>
                    <m:r>
                      <a:rPr lang="en-US" i="1">
                        <a:latin typeface="Cambria Math"/>
                      </a:rPr>
                      <m:t>=</m:t>
                    </m:r>
                  </m:oMath>
                </a14:m>
                <a:r>
                  <a:rPr lang="en-US" dirty="0"/>
                  <a:t> one sample value</a:t>
                </a:r>
              </a:p>
              <a:p>
                <a:pPr lvl="1"/>
                <a14:m>
                  <m:oMath xmlns:m="http://schemas.openxmlformats.org/officeDocument/2006/math">
                    <m:r>
                      <m:rPr>
                        <m:sty m:val="p"/>
                      </m:rPr>
                      <a:rPr lang="el-GR" i="1" smtClean="0">
                        <a:latin typeface="Cambria Math"/>
                      </a:rPr>
                      <m:t>θ</m:t>
                    </m:r>
                    <m:r>
                      <a:rPr lang="en-US" b="0" i="1" smtClean="0">
                        <a:latin typeface="Cambria Math"/>
                      </a:rPr>
                      <m:t>=</m:t>
                    </m:r>
                  </m:oMath>
                </a14:m>
                <a:r>
                  <a:rPr lang="en-US" dirty="0"/>
                  <a:t> set of parameters</a:t>
                </a:r>
              </a:p>
              <a:p>
                <a:pPr lvl="1"/>
                <a14:m>
                  <m:oMath xmlns:m="http://schemas.openxmlformats.org/officeDocument/2006/math">
                    <m:r>
                      <a:rPr lang="en-US" b="0" i="1" smtClean="0">
                        <a:latin typeface="Cambria Math"/>
                      </a:rPr>
                      <m:t>𝑝</m:t>
                    </m:r>
                    <m:d>
                      <m:dPr>
                        <m:ctrlPr>
                          <a:rPr lang="en-US" b="0" i="1" smtClean="0">
                            <a:latin typeface="Cambria Math" panose="02040503050406030204" pitchFamily="18" charset="0"/>
                          </a:rPr>
                        </m:ctrlPr>
                      </m:dPr>
                      <m:e>
                        <m:r>
                          <a:rPr lang="en-US" b="0" i="1" smtClean="0">
                            <a:latin typeface="Cambria Math"/>
                          </a:rPr>
                          <m:t>𝑥</m:t>
                        </m:r>
                      </m:e>
                      <m:e>
                        <m:r>
                          <a:rPr lang="en-US" b="0" i="1" smtClean="0">
                            <a:latin typeface="Cambria Math"/>
                            <a:ea typeface="Cambria Math"/>
                          </a:rPr>
                          <m:t>𝜃</m:t>
                        </m:r>
                      </m:e>
                    </m:d>
                    <m:r>
                      <a:rPr lang="en-US" b="0" i="1" smtClean="0">
                        <a:latin typeface="Cambria Math"/>
                        <a:ea typeface="Cambria Math"/>
                      </a:rPr>
                      <m:t>=</m:t>
                    </m:r>
                  </m:oMath>
                </a14:m>
                <a:r>
                  <a:rPr lang="en-US" dirty="0"/>
                  <a:t>probability of x, given </a:t>
                </a:r>
                <a14:m>
                  <m:oMath xmlns:m="http://schemas.openxmlformats.org/officeDocument/2006/math">
                    <m:r>
                      <m:rPr>
                        <m:sty m:val="p"/>
                      </m:rPr>
                      <a:rPr lang="el-GR" i="1">
                        <a:latin typeface="Cambria Math"/>
                      </a:rPr>
                      <m:t>θ</m:t>
                    </m:r>
                  </m:oMath>
                </a14:m>
                <a:endParaRPr lang="en-US" dirty="0"/>
              </a:p>
              <a:p>
                <a:r>
                  <a:rPr lang="en-US" dirty="0"/>
                  <a:t>See: </a:t>
                </a:r>
              </a:p>
              <a:p>
                <a:pPr lvl="1"/>
                <a:r>
                  <a:rPr lang="en-US" u="sng" dirty="0">
                    <a:hlinkClick r:id="rId2"/>
                  </a:rPr>
                  <a:t>ftp://statgen.ncsu.edu/pub/thorne/molevoclass/pruning2013cme.pdf</a:t>
                </a:r>
                <a:endParaRPr lang="en-US" dirty="0"/>
              </a:p>
              <a:p>
                <a:pPr lvl="1"/>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692" t="-1599" r="-2000" b="-18696"/>
                </a:stretch>
              </a:blipFill>
            </p:spPr>
            <p:txBody>
              <a:bodyPr/>
              <a:lstStyle/>
              <a:p>
                <a:r>
                  <a:rPr lang="en-US">
                    <a:noFill/>
                  </a:rPr>
                  <a:t> </a:t>
                </a:r>
              </a:p>
            </p:txBody>
          </p:sp>
        </mc:Fallback>
      </mc:AlternateContent>
    </p:spTree>
    <p:extLst>
      <p:ext uri="{BB962C8B-B14F-4D97-AF65-F5344CB8AC3E}">
        <p14:creationId xmlns:p14="http://schemas.microsoft.com/office/powerpoint/2010/main" val="4065096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t>Likelihood</a:t>
            </a:r>
          </a:p>
        </p:txBody>
      </p:sp>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92" t="-1599"/>
            </a:stretch>
          </a:blipFill>
        </p:spPr>
        <p:txBody>
          <a:bodyPr/>
          <a:lstStyle/>
          <a:p>
            <a:pPr>
              <a:defRPr/>
            </a:pPr>
            <a:r>
              <a:rPr lang="en-US">
                <a:noFill/>
              </a:rPr>
              <a:t> </a:t>
            </a:r>
          </a:p>
        </p:txBody>
      </p:sp>
    </p:spTree>
    <p:extLst>
      <p:ext uri="{BB962C8B-B14F-4D97-AF65-F5344CB8AC3E}">
        <p14:creationId xmlns:p14="http://schemas.microsoft.com/office/powerpoint/2010/main" val="1573927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p(x) for a fair coin</a:t>
            </a:r>
          </a:p>
        </p:txBody>
      </p:sp>
      <p:cxnSp>
        <p:nvCxnSpPr>
          <p:cNvPr id="6" name="Straight Connector 5"/>
          <p:cNvCxnSpPr/>
          <p:nvPr/>
        </p:nvCxnSpPr>
        <p:spPr>
          <a:xfrm>
            <a:off x="2019300" y="1676400"/>
            <a:ext cx="0" cy="4114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019300" y="5791200"/>
            <a:ext cx="4191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019300" y="2819400"/>
            <a:ext cx="1295400" cy="2971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Heads</a:t>
            </a:r>
          </a:p>
        </p:txBody>
      </p:sp>
      <p:sp>
        <p:nvSpPr>
          <p:cNvPr id="10" name="Rectangle 9"/>
          <p:cNvSpPr/>
          <p:nvPr/>
        </p:nvSpPr>
        <p:spPr>
          <a:xfrm>
            <a:off x="3314700" y="2819400"/>
            <a:ext cx="1295400" cy="2971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Tails</a:t>
            </a:r>
          </a:p>
        </p:txBody>
      </p:sp>
      <p:sp>
        <p:nvSpPr>
          <p:cNvPr id="11" name="TextBox 10"/>
          <p:cNvSpPr txBox="1"/>
          <p:nvPr/>
        </p:nvSpPr>
        <p:spPr>
          <a:xfrm>
            <a:off x="1409700" y="2634734"/>
            <a:ext cx="505267" cy="369332"/>
          </a:xfrm>
          <a:prstGeom prst="rect">
            <a:avLst/>
          </a:prstGeom>
          <a:noFill/>
        </p:spPr>
        <p:txBody>
          <a:bodyPr wrap="none" rtlCol="0">
            <a:spAutoFit/>
          </a:bodyPr>
          <a:lstStyle/>
          <a:p>
            <a:r>
              <a:rPr lang="en-US" dirty="0"/>
              <a:t>0.5</a:t>
            </a:r>
          </a:p>
        </p:txBody>
      </p:sp>
      <p:sp>
        <p:nvSpPr>
          <p:cNvPr id="12" name="TextBox 11"/>
          <p:cNvSpPr txBox="1"/>
          <p:nvPr/>
        </p:nvSpPr>
        <p:spPr>
          <a:xfrm>
            <a:off x="1168748" y="6304002"/>
            <a:ext cx="4044697" cy="369332"/>
          </a:xfrm>
          <a:prstGeom prst="rect">
            <a:avLst/>
          </a:prstGeom>
          <a:noFill/>
        </p:spPr>
        <p:txBody>
          <a:bodyPr wrap="none" rtlCol="0">
            <a:spAutoFit/>
          </a:bodyPr>
          <a:lstStyle/>
          <a:p>
            <a:r>
              <a:rPr lang="en-US" dirty="0"/>
              <a:t>What happens as we flip a “fair” coin?</a:t>
            </a:r>
          </a:p>
        </p:txBody>
      </p:sp>
      <mc:AlternateContent xmlns:mc="http://schemas.openxmlformats.org/markup-compatibility/2006" xmlns:a14="http://schemas.microsoft.com/office/drawing/2010/main">
        <mc:Choice Requires="a14">
          <p:sp>
            <p:nvSpPr>
              <p:cNvPr id="13" name="TextBox 12"/>
              <p:cNvSpPr txBox="1"/>
              <p:nvPr/>
            </p:nvSpPr>
            <p:spPr>
              <a:xfrm>
                <a:off x="4457747" y="1371600"/>
                <a:ext cx="4336426" cy="954107"/>
              </a:xfrm>
              <a:prstGeom prst="rect">
                <a:avLst/>
              </a:prstGeom>
              <a:noFill/>
            </p:spPr>
            <p:txBody>
              <a:bodyPr wrap="square" rtlCol="0">
                <a:spAutoFit/>
              </a:bodyPr>
              <a:lstStyle/>
              <a:p>
                <a:endParaRPr lang="en-US" sz="2800" b="0" dirty="0"/>
              </a:p>
              <a:p>
                <a:pPr/>
                <a14:m>
                  <m:oMathPara xmlns:m="http://schemas.openxmlformats.org/officeDocument/2006/math">
                    <m:oMathParaPr>
                      <m:jc m:val="centerGroup"/>
                    </m:oMathParaPr>
                    <m:oMath xmlns:m="http://schemas.openxmlformats.org/officeDocument/2006/math">
                      <m:r>
                        <a:rPr lang="en-US" sz="2800" b="0" i="1" smtClean="0">
                          <a:latin typeface="Cambria Math"/>
                        </a:rPr>
                        <m:t>𝐿</m:t>
                      </m:r>
                      <m:r>
                        <a:rPr lang="en-US" sz="2800" b="0" i="1" smtClean="0">
                          <a:latin typeface="Cambria Math"/>
                        </a:rPr>
                        <m:t>=</m:t>
                      </m:r>
                      <m:r>
                        <a:rPr lang="en-US" sz="2800" b="0" i="1" smtClean="0">
                          <a:latin typeface="Cambria Math"/>
                        </a:rPr>
                        <m:t>𝑝</m:t>
                      </m:r>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a:rPr>
                                <m:t>𝑥</m:t>
                              </m:r>
                            </m:e>
                            <m:sub>
                              <m:r>
                                <a:rPr lang="en-US" sz="2800" b="0" i="1" smtClean="0">
                                  <a:latin typeface="Cambria Math"/>
                                </a:rPr>
                                <m:t>1</m:t>
                              </m:r>
                            </m:sub>
                          </m:sSub>
                        </m:e>
                        <m:e>
                          <m:r>
                            <a:rPr lang="en-US" sz="2800" b="0" i="1" smtClean="0">
                              <a:latin typeface="Cambria Math"/>
                              <a:ea typeface="Cambria Math"/>
                            </a:rPr>
                            <m:t>𝜃</m:t>
                          </m:r>
                        </m:e>
                      </m:d>
                      <m:r>
                        <a:rPr lang="en-US" sz="2800" b="0" i="1" smtClean="0">
                          <a:latin typeface="Cambria Math"/>
                          <a:ea typeface="Cambria Math"/>
                        </a:rPr>
                        <m:t>∗</m:t>
                      </m:r>
                      <m:r>
                        <a:rPr lang="en-US" sz="2800" b="0" i="1" smtClean="0">
                          <a:latin typeface="Cambria Math"/>
                          <a:ea typeface="Cambria Math"/>
                        </a:rPr>
                        <m:t>𝑝</m:t>
                      </m:r>
                      <m:d>
                        <m:dPr>
                          <m:ctrlPr>
                            <a:rPr lang="en-US" sz="2800" b="0" i="1" smtClean="0">
                              <a:latin typeface="Cambria Math" panose="02040503050406030204" pitchFamily="18" charset="0"/>
                              <a:ea typeface="Cambria Math"/>
                            </a:rPr>
                          </m:ctrlPr>
                        </m:dPr>
                        <m:e>
                          <m:sSub>
                            <m:sSubPr>
                              <m:ctrlPr>
                                <a:rPr lang="en-US" sz="2800" b="0" i="1" smtClean="0">
                                  <a:latin typeface="Cambria Math" panose="02040503050406030204" pitchFamily="18" charset="0"/>
                                  <a:ea typeface="Cambria Math"/>
                                </a:rPr>
                              </m:ctrlPr>
                            </m:sSubPr>
                            <m:e>
                              <m:r>
                                <a:rPr lang="en-US" sz="2800" b="0" i="1" smtClean="0">
                                  <a:latin typeface="Cambria Math"/>
                                  <a:ea typeface="Cambria Math"/>
                                </a:rPr>
                                <m:t>𝑥</m:t>
                              </m:r>
                            </m:e>
                            <m:sub>
                              <m:r>
                                <a:rPr lang="en-US" sz="2800" b="0" i="1" smtClean="0">
                                  <a:latin typeface="Cambria Math"/>
                                  <a:ea typeface="Cambria Math"/>
                                </a:rPr>
                                <m:t>2</m:t>
                              </m:r>
                            </m:sub>
                          </m:sSub>
                        </m:e>
                        <m:e>
                          <m:r>
                            <a:rPr lang="en-US" sz="2800" b="0" i="1" smtClean="0">
                              <a:latin typeface="Cambria Math"/>
                              <a:ea typeface="Cambria Math"/>
                            </a:rPr>
                            <m:t>𝜃</m:t>
                          </m:r>
                        </m:e>
                      </m:d>
                      <m:r>
                        <a:rPr lang="en-US" sz="2800" b="0" i="1" smtClean="0">
                          <a:latin typeface="Cambria Math"/>
                          <a:ea typeface="Cambria Math"/>
                        </a:rPr>
                        <m:t>…</m:t>
                      </m:r>
                    </m:oMath>
                  </m:oMathPara>
                </a14:m>
                <a:endParaRPr lang="en-US" sz="2800" dirty="0"/>
              </a:p>
            </p:txBody>
          </p:sp>
        </mc:Choice>
        <mc:Fallback xmlns="">
          <p:sp>
            <p:nvSpPr>
              <p:cNvPr id="13" name="TextBox 12"/>
              <p:cNvSpPr txBox="1">
                <a:spLocks noRot="1" noChangeAspect="1" noMove="1" noResize="1" noEditPoints="1" noAdjustHandles="1" noChangeArrowheads="1" noChangeShapeType="1" noTextEdit="1"/>
              </p:cNvSpPr>
              <p:nvPr/>
            </p:nvSpPr>
            <p:spPr>
              <a:xfrm>
                <a:off x="4457747" y="1371600"/>
                <a:ext cx="4336426" cy="954107"/>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56717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p(x) for an unfair coin</a:t>
            </a:r>
          </a:p>
        </p:txBody>
      </p:sp>
      <p:cxnSp>
        <p:nvCxnSpPr>
          <p:cNvPr id="6" name="Straight Connector 5"/>
          <p:cNvCxnSpPr/>
          <p:nvPr/>
        </p:nvCxnSpPr>
        <p:spPr>
          <a:xfrm>
            <a:off x="2019300" y="1447800"/>
            <a:ext cx="0" cy="4114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019300" y="5562600"/>
            <a:ext cx="4191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019300" y="1620053"/>
            <a:ext cx="1295400" cy="39425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Heads</a:t>
            </a:r>
          </a:p>
        </p:txBody>
      </p:sp>
      <p:sp>
        <p:nvSpPr>
          <p:cNvPr id="10" name="Rectangle 9"/>
          <p:cNvSpPr/>
          <p:nvPr/>
        </p:nvSpPr>
        <p:spPr>
          <a:xfrm>
            <a:off x="3314700" y="4572000"/>
            <a:ext cx="1295400" cy="990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Tails</a:t>
            </a:r>
          </a:p>
        </p:txBody>
      </p:sp>
      <p:sp>
        <p:nvSpPr>
          <p:cNvPr id="11" name="TextBox 10"/>
          <p:cNvSpPr txBox="1"/>
          <p:nvPr/>
        </p:nvSpPr>
        <p:spPr>
          <a:xfrm>
            <a:off x="1524000" y="1453634"/>
            <a:ext cx="505267" cy="369332"/>
          </a:xfrm>
          <a:prstGeom prst="rect">
            <a:avLst/>
          </a:prstGeom>
          <a:noFill/>
        </p:spPr>
        <p:txBody>
          <a:bodyPr wrap="none" rtlCol="0">
            <a:spAutoFit/>
          </a:bodyPr>
          <a:lstStyle/>
          <a:p>
            <a:r>
              <a:rPr lang="en-US" dirty="0"/>
              <a:t>0.8</a:t>
            </a:r>
          </a:p>
        </p:txBody>
      </p:sp>
      <p:sp>
        <p:nvSpPr>
          <p:cNvPr id="12" name="TextBox 11"/>
          <p:cNvSpPr txBox="1"/>
          <p:nvPr/>
        </p:nvSpPr>
        <p:spPr>
          <a:xfrm>
            <a:off x="1141040" y="6304002"/>
            <a:ext cx="4044697" cy="369332"/>
          </a:xfrm>
          <a:prstGeom prst="rect">
            <a:avLst/>
          </a:prstGeom>
          <a:noFill/>
        </p:spPr>
        <p:txBody>
          <a:bodyPr wrap="none" rtlCol="0">
            <a:spAutoFit/>
          </a:bodyPr>
          <a:lstStyle/>
          <a:p>
            <a:r>
              <a:rPr lang="en-US" dirty="0"/>
              <a:t>What happens as we flip a “fair” coin?</a:t>
            </a:r>
          </a:p>
        </p:txBody>
      </p:sp>
      <mc:AlternateContent xmlns:mc="http://schemas.openxmlformats.org/markup-compatibility/2006" xmlns:a14="http://schemas.microsoft.com/office/drawing/2010/main">
        <mc:Choice Requires="a14">
          <p:sp>
            <p:nvSpPr>
              <p:cNvPr id="13" name="TextBox 12"/>
              <p:cNvSpPr txBox="1"/>
              <p:nvPr/>
            </p:nvSpPr>
            <p:spPr>
              <a:xfrm>
                <a:off x="4457747" y="1143000"/>
                <a:ext cx="4336426" cy="954107"/>
              </a:xfrm>
              <a:prstGeom prst="rect">
                <a:avLst/>
              </a:prstGeom>
              <a:noFill/>
            </p:spPr>
            <p:txBody>
              <a:bodyPr wrap="square" rtlCol="0">
                <a:spAutoFit/>
              </a:bodyPr>
              <a:lstStyle/>
              <a:p>
                <a:endParaRPr lang="en-US" sz="2800" b="0" dirty="0"/>
              </a:p>
              <a:p>
                <a:pPr/>
                <a14:m>
                  <m:oMathPara xmlns:m="http://schemas.openxmlformats.org/officeDocument/2006/math">
                    <m:oMathParaPr>
                      <m:jc m:val="centerGroup"/>
                    </m:oMathParaPr>
                    <m:oMath xmlns:m="http://schemas.openxmlformats.org/officeDocument/2006/math">
                      <m:r>
                        <a:rPr lang="en-US" sz="2800" b="0" i="1" smtClean="0">
                          <a:latin typeface="Cambria Math"/>
                        </a:rPr>
                        <m:t>𝐿</m:t>
                      </m:r>
                      <m:r>
                        <a:rPr lang="en-US" sz="2800" b="0" i="1" smtClean="0">
                          <a:latin typeface="Cambria Math"/>
                        </a:rPr>
                        <m:t>=</m:t>
                      </m:r>
                      <m:r>
                        <a:rPr lang="en-US" sz="2800" b="0" i="1" smtClean="0">
                          <a:latin typeface="Cambria Math"/>
                        </a:rPr>
                        <m:t>𝑝</m:t>
                      </m:r>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a:rPr>
                                <m:t>𝑥</m:t>
                              </m:r>
                            </m:e>
                            <m:sub>
                              <m:r>
                                <a:rPr lang="en-US" sz="2800" b="0" i="1" smtClean="0">
                                  <a:latin typeface="Cambria Math"/>
                                </a:rPr>
                                <m:t>1</m:t>
                              </m:r>
                            </m:sub>
                          </m:sSub>
                        </m:e>
                        <m:e>
                          <m:r>
                            <a:rPr lang="en-US" sz="2800" b="0" i="1" smtClean="0">
                              <a:latin typeface="Cambria Math"/>
                              <a:ea typeface="Cambria Math"/>
                            </a:rPr>
                            <m:t>𝜃</m:t>
                          </m:r>
                        </m:e>
                      </m:d>
                      <m:r>
                        <a:rPr lang="en-US" sz="2800" b="0" i="1" smtClean="0">
                          <a:latin typeface="Cambria Math"/>
                          <a:ea typeface="Cambria Math"/>
                        </a:rPr>
                        <m:t>∗</m:t>
                      </m:r>
                      <m:r>
                        <a:rPr lang="en-US" sz="2800" b="0" i="1" smtClean="0">
                          <a:latin typeface="Cambria Math"/>
                          <a:ea typeface="Cambria Math"/>
                        </a:rPr>
                        <m:t>𝑝</m:t>
                      </m:r>
                      <m:d>
                        <m:dPr>
                          <m:ctrlPr>
                            <a:rPr lang="en-US" sz="2800" b="0" i="1" smtClean="0">
                              <a:latin typeface="Cambria Math" panose="02040503050406030204" pitchFamily="18" charset="0"/>
                              <a:ea typeface="Cambria Math"/>
                            </a:rPr>
                          </m:ctrlPr>
                        </m:dPr>
                        <m:e>
                          <m:sSub>
                            <m:sSubPr>
                              <m:ctrlPr>
                                <a:rPr lang="en-US" sz="2800" b="0" i="1" smtClean="0">
                                  <a:latin typeface="Cambria Math" panose="02040503050406030204" pitchFamily="18" charset="0"/>
                                  <a:ea typeface="Cambria Math"/>
                                </a:rPr>
                              </m:ctrlPr>
                            </m:sSubPr>
                            <m:e>
                              <m:r>
                                <a:rPr lang="en-US" sz="2800" b="0" i="1" smtClean="0">
                                  <a:latin typeface="Cambria Math"/>
                                  <a:ea typeface="Cambria Math"/>
                                </a:rPr>
                                <m:t>𝑥</m:t>
                              </m:r>
                            </m:e>
                            <m:sub>
                              <m:r>
                                <a:rPr lang="en-US" sz="2800" b="0" i="1" smtClean="0">
                                  <a:latin typeface="Cambria Math"/>
                                  <a:ea typeface="Cambria Math"/>
                                </a:rPr>
                                <m:t>2</m:t>
                              </m:r>
                            </m:sub>
                          </m:sSub>
                        </m:e>
                        <m:e>
                          <m:r>
                            <a:rPr lang="en-US" sz="2800" b="0" i="1" smtClean="0">
                              <a:latin typeface="Cambria Math"/>
                              <a:ea typeface="Cambria Math"/>
                            </a:rPr>
                            <m:t>𝜃</m:t>
                          </m:r>
                        </m:e>
                      </m:d>
                      <m:r>
                        <a:rPr lang="en-US" sz="2800" b="0" i="1" smtClean="0">
                          <a:latin typeface="Cambria Math"/>
                          <a:ea typeface="Cambria Math"/>
                        </a:rPr>
                        <m:t>…</m:t>
                      </m:r>
                    </m:oMath>
                  </m:oMathPara>
                </a14:m>
                <a:endParaRPr lang="en-US" sz="2800" dirty="0"/>
              </a:p>
            </p:txBody>
          </p:sp>
        </mc:Choice>
        <mc:Fallback xmlns="">
          <p:sp>
            <p:nvSpPr>
              <p:cNvPr id="13" name="TextBox 12"/>
              <p:cNvSpPr txBox="1">
                <a:spLocks noRot="1" noChangeAspect="1" noMove="1" noResize="1" noEditPoints="1" noAdjustHandles="1" noChangeArrowheads="1" noChangeShapeType="1" noTextEdit="1"/>
              </p:cNvSpPr>
              <p:nvPr/>
            </p:nvSpPr>
            <p:spPr>
              <a:xfrm>
                <a:off x="4457747" y="1143000"/>
                <a:ext cx="4336426" cy="954107"/>
              </a:xfrm>
              <a:prstGeom prst="rect">
                <a:avLst/>
              </a:prstGeom>
              <a:blipFill>
                <a:blip r:embed="rId2"/>
                <a:stretch>
                  <a:fillRect/>
                </a:stretch>
              </a:blipFill>
            </p:spPr>
            <p:txBody>
              <a:bodyPr/>
              <a:lstStyle/>
              <a:p>
                <a:r>
                  <a:rPr lang="en-US">
                    <a:noFill/>
                  </a:rPr>
                  <a:t> </a:t>
                </a:r>
              </a:p>
            </p:txBody>
          </p:sp>
        </mc:Fallback>
      </mc:AlternateContent>
      <p:sp>
        <p:nvSpPr>
          <p:cNvPr id="14" name="TextBox 13"/>
          <p:cNvSpPr txBox="1"/>
          <p:nvPr/>
        </p:nvSpPr>
        <p:spPr>
          <a:xfrm>
            <a:off x="1506682" y="4387334"/>
            <a:ext cx="505267" cy="369332"/>
          </a:xfrm>
          <a:prstGeom prst="rect">
            <a:avLst/>
          </a:prstGeom>
          <a:noFill/>
        </p:spPr>
        <p:txBody>
          <a:bodyPr wrap="none" rtlCol="0">
            <a:spAutoFit/>
          </a:bodyPr>
          <a:lstStyle/>
          <a:p>
            <a:r>
              <a:rPr lang="en-US" dirty="0"/>
              <a:t>0.2</a:t>
            </a:r>
          </a:p>
        </p:txBody>
      </p:sp>
    </p:spTree>
    <p:extLst>
      <p:ext uri="{BB962C8B-B14F-4D97-AF65-F5344CB8AC3E}">
        <p14:creationId xmlns:p14="http://schemas.microsoft.com/office/powerpoint/2010/main" val="3761366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Regression Modeling Approaches</a:t>
            </a:r>
          </a:p>
        </p:txBody>
      </p:sp>
      <p:sp>
        <p:nvSpPr>
          <p:cNvPr id="3" name="Content Placeholder 2"/>
          <p:cNvSpPr>
            <a:spLocks noGrp="1"/>
          </p:cNvSpPr>
          <p:nvPr>
            <p:ph idx="1"/>
          </p:nvPr>
        </p:nvSpPr>
        <p:spPr/>
        <p:txBody>
          <a:bodyPr/>
          <a:lstStyle/>
          <a:p>
            <a:r>
              <a:rPr lang="en-US" dirty="0"/>
              <a:t>We’re about to explore approaches to regression/covariate modeling:</a:t>
            </a:r>
          </a:p>
          <a:p>
            <a:pPr lvl="1"/>
            <a:r>
              <a:rPr lang="en-US" dirty="0"/>
              <a:t>GLM: Generalized Linear Models</a:t>
            </a:r>
          </a:p>
          <a:p>
            <a:pPr lvl="1"/>
            <a:r>
              <a:rPr lang="en-US" dirty="0"/>
              <a:t>GAM: Generalized Additive Models</a:t>
            </a:r>
          </a:p>
          <a:p>
            <a:pPr lvl="1"/>
            <a:r>
              <a:rPr lang="en-US" dirty="0"/>
              <a:t>CART: Classification and Regression Trees</a:t>
            </a:r>
          </a:p>
          <a:p>
            <a:pPr lvl="1"/>
            <a:r>
              <a:rPr lang="en-US" dirty="0"/>
              <a:t>HEMI 2: Hyper-envelope Modeling Interface </a:t>
            </a:r>
          </a:p>
          <a:p>
            <a:pPr lvl="1"/>
            <a:r>
              <a:rPr lang="en-US" dirty="0"/>
              <a:t>MaxEnt: Maximum Entropy </a:t>
            </a:r>
          </a:p>
          <a:p>
            <a:pPr lvl="1"/>
            <a:endParaRPr lang="en-US" dirty="0"/>
          </a:p>
        </p:txBody>
      </p:sp>
    </p:spTree>
    <p:extLst>
      <p:ext uri="{BB962C8B-B14F-4D97-AF65-F5344CB8AC3E}">
        <p14:creationId xmlns:p14="http://schemas.microsoft.com/office/powerpoint/2010/main" val="1282165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bwMode="auto">
          <a:xfrm>
            <a:off x="1168749" y="0"/>
            <a:ext cx="7924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u="sng">
                <a:solidFill>
                  <a:schemeClr val="tx2"/>
                </a:solidFill>
                <a:latin typeface="+mj-lt"/>
                <a:ea typeface="+mj-ea"/>
                <a:cs typeface="+mj-cs"/>
              </a:defRPr>
            </a:lvl1pPr>
            <a:lvl2pPr algn="l" rtl="0" eaLnBrk="0" fontAlgn="base" hangingPunct="0">
              <a:spcBef>
                <a:spcPct val="0"/>
              </a:spcBef>
              <a:spcAft>
                <a:spcPct val="0"/>
              </a:spcAft>
              <a:defRPr sz="4400" u="sng">
                <a:solidFill>
                  <a:schemeClr val="tx2"/>
                </a:solidFill>
                <a:latin typeface="Arial" charset="0"/>
              </a:defRPr>
            </a:lvl2pPr>
            <a:lvl3pPr algn="l" rtl="0" eaLnBrk="0" fontAlgn="base" hangingPunct="0">
              <a:spcBef>
                <a:spcPct val="0"/>
              </a:spcBef>
              <a:spcAft>
                <a:spcPct val="0"/>
              </a:spcAft>
              <a:defRPr sz="4400" u="sng">
                <a:solidFill>
                  <a:schemeClr val="tx2"/>
                </a:solidFill>
                <a:latin typeface="Arial" charset="0"/>
              </a:defRPr>
            </a:lvl3pPr>
            <a:lvl4pPr algn="l" rtl="0" eaLnBrk="0" fontAlgn="base" hangingPunct="0">
              <a:spcBef>
                <a:spcPct val="0"/>
              </a:spcBef>
              <a:spcAft>
                <a:spcPct val="0"/>
              </a:spcAft>
              <a:defRPr sz="4400" u="sng">
                <a:solidFill>
                  <a:schemeClr val="tx2"/>
                </a:solidFill>
                <a:latin typeface="Arial" charset="0"/>
              </a:defRPr>
            </a:lvl4pPr>
            <a:lvl5pPr algn="l" rtl="0" eaLnBrk="0" fontAlgn="base" hangingPunct="0">
              <a:spcBef>
                <a:spcPct val="0"/>
              </a:spcBef>
              <a:spcAft>
                <a:spcPct val="0"/>
              </a:spcAft>
              <a:defRPr sz="4400" u="sng">
                <a:solidFill>
                  <a:schemeClr val="tx2"/>
                </a:solidFill>
                <a:latin typeface="Arial" charset="0"/>
              </a:defRPr>
            </a:lvl5pPr>
            <a:lvl6pPr marL="457200" algn="l" rtl="0" fontAlgn="base">
              <a:spcBef>
                <a:spcPct val="0"/>
              </a:spcBef>
              <a:spcAft>
                <a:spcPct val="0"/>
              </a:spcAft>
              <a:defRPr sz="4400" u="sng">
                <a:solidFill>
                  <a:schemeClr val="tx2"/>
                </a:solidFill>
                <a:latin typeface="Arial" charset="0"/>
              </a:defRPr>
            </a:lvl6pPr>
            <a:lvl7pPr marL="914400" algn="l" rtl="0" fontAlgn="base">
              <a:spcBef>
                <a:spcPct val="0"/>
              </a:spcBef>
              <a:spcAft>
                <a:spcPct val="0"/>
              </a:spcAft>
              <a:defRPr sz="4400" u="sng">
                <a:solidFill>
                  <a:schemeClr val="tx2"/>
                </a:solidFill>
                <a:latin typeface="Arial" charset="0"/>
              </a:defRPr>
            </a:lvl7pPr>
            <a:lvl8pPr marL="1371600" algn="l" rtl="0" fontAlgn="base">
              <a:spcBef>
                <a:spcPct val="0"/>
              </a:spcBef>
              <a:spcAft>
                <a:spcPct val="0"/>
              </a:spcAft>
              <a:defRPr sz="4400" u="sng">
                <a:solidFill>
                  <a:schemeClr val="tx2"/>
                </a:solidFill>
                <a:latin typeface="Arial" charset="0"/>
              </a:defRPr>
            </a:lvl8pPr>
            <a:lvl9pPr marL="1828800" algn="l" rtl="0" fontAlgn="base">
              <a:spcBef>
                <a:spcPct val="0"/>
              </a:spcBef>
              <a:spcAft>
                <a:spcPct val="0"/>
              </a:spcAft>
              <a:defRPr sz="4400" u="sng">
                <a:solidFill>
                  <a:schemeClr val="tx2"/>
                </a:solidFill>
                <a:latin typeface="Arial" charset="0"/>
              </a:defRPr>
            </a:lvl9pPr>
          </a:lstStyle>
          <a:p>
            <a:r>
              <a:rPr lang="en-US" kern="0" dirty="0"/>
              <a:t>p(x) for a coin with two heads</a:t>
            </a:r>
          </a:p>
        </p:txBody>
      </p:sp>
      <p:cxnSp>
        <p:nvCxnSpPr>
          <p:cNvPr id="4" name="Straight Connector 3"/>
          <p:cNvCxnSpPr/>
          <p:nvPr/>
        </p:nvCxnSpPr>
        <p:spPr>
          <a:xfrm>
            <a:off x="2019300" y="1447800"/>
            <a:ext cx="0" cy="4114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019300" y="5562600"/>
            <a:ext cx="4191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019300" y="1620053"/>
            <a:ext cx="1295400" cy="39425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Heads</a:t>
            </a:r>
          </a:p>
        </p:txBody>
      </p:sp>
      <p:sp>
        <p:nvSpPr>
          <p:cNvPr id="8" name="TextBox 7"/>
          <p:cNvSpPr txBox="1"/>
          <p:nvPr/>
        </p:nvSpPr>
        <p:spPr>
          <a:xfrm>
            <a:off x="1524000" y="1453634"/>
            <a:ext cx="505267" cy="369332"/>
          </a:xfrm>
          <a:prstGeom prst="rect">
            <a:avLst/>
          </a:prstGeom>
          <a:noFill/>
        </p:spPr>
        <p:txBody>
          <a:bodyPr wrap="none" rtlCol="0">
            <a:spAutoFit/>
          </a:bodyPr>
          <a:lstStyle/>
          <a:p>
            <a:r>
              <a:rPr lang="en-US" dirty="0"/>
              <a:t>1.0</a:t>
            </a:r>
          </a:p>
        </p:txBody>
      </p:sp>
      <p:sp>
        <p:nvSpPr>
          <p:cNvPr id="9" name="TextBox 8"/>
          <p:cNvSpPr txBox="1"/>
          <p:nvPr/>
        </p:nvSpPr>
        <p:spPr>
          <a:xfrm>
            <a:off x="1149875" y="6304002"/>
            <a:ext cx="4044697" cy="369332"/>
          </a:xfrm>
          <a:prstGeom prst="rect">
            <a:avLst/>
          </a:prstGeom>
          <a:noFill/>
        </p:spPr>
        <p:txBody>
          <a:bodyPr wrap="none" rtlCol="0">
            <a:spAutoFit/>
          </a:bodyPr>
          <a:lstStyle/>
          <a:p>
            <a:r>
              <a:rPr lang="en-US" dirty="0"/>
              <a:t>What happens as we flip a “fair” coin?</a:t>
            </a:r>
          </a:p>
        </p:txBody>
      </p:sp>
      <mc:AlternateContent xmlns:mc="http://schemas.openxmlformats.org/markup-compatibility/2006" xmlns:a14="http://schemas.microsoft.com/office/drawing/2010/main">
        <mc:Choice Requires="a14">
          <p:sp>
            <p:nvSpPr>
              <p:cNvPr id="10" name="TextBox 9"/>
              <p:cNvSpPr txBox="1"/>
              <p:nvPr/>
            </p:nvSpPr>
            <p:spPr>
              <a:xfrm>
                <a:off x="4457747" y="1143000"/>
                <a:ext cx="4336426" cy="954107"/>
              </a:xfrm>
              <a:prstGeom prst="rect">
                <a:avLst/>
              </a:prstGeom>
              <a:noFill/>
            </p:spPr>
            <p:txBody>
              <a:bodyPr wrap="square" rtlCol="0">
                <a:spAutoFit/>
              </a:bodyPr>
              <a:lstStyle/>
              <a:p>
                <a:endParaRPr lang="en-US" sz="2800" b="0" dirty="0"/>
              </a:p>
              <a:p>
                <a:pPr/>
                <a14:m>
                  <m:oMathPara xmlns:m="http://schemas.openxmlformats.org/officeDocument/2006/math">
                    <m:oMathParaPr>
                      <m:jc m:val="centerGroup"/>
                    </m:oMathParaPr>
                    <m:oMath xmlns:m="http://schemas.openxmlformats.org/officeDocument/2006/math">
                      <m:r>
                        <a:rPr lang="en-US" sz="2800" b="0" i="1" smtClean="0">
                          <a:latin typeface="Cambria Math"/>
                        </a:rPr>
                        <m:t>𝐿</m:t>
                      </m:r>
                      <m:r>
                        <a:rPr lang="en-US" sz="2800" b="0" i="1" smtClean="0">
                          <a:latin typeface="Cambria Math"/>
                        </a:rPr>
                        <m:t>=</m:t>
                      </m:r>
                      <m:r>
                        <a:rPr lang="en-US" sz="2800" b="0" i="1" smtClean="0">
                          <a:latin typeface="Cambria Math"/>
                        </a:rPr>
                        <m:t>𝑝</m:t>
                      </m:r>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a:rPr>
                                <m:t>𝑥</m:t>
                              </m:r>
                            </m:e>
                            <m:sub>
                              <m:r>
                                <a:rPr lang="en-US" sz="2800" b="0" i="1" smtClean="0">
                                  <a:latin typeface="Cambria Math"/>
                                </a:rPr>
                                <m:t>1</m:t>
                              </m:r>
                            </m:sub>
                          </m:sSub>
                        </m:e>
                        <m:e>
                          <m:r>
                            <a:rPr lang="en-US" sz="2800" b="0" i="1" smtClean="0">
                              <a:latin typeface="Cambria Math"/>
                              <a:ea typeface="Cambria Math"/>
                            </a:rPr>
                            <m:t>𝜃</m:t>
                          </m:r>
                        </m:e>
                      </m:d>
                      <m:r>
                        <a:rPr lang="en-US" sz="2800" b="0" i="1" smtClean="0">
                          <a:latin typeface="Cambria Math"/>
                          <a:ea typeface="Cambria Math"/>
                        </a:rPr>
                        <m:t>∗</m:t>
                      </m:r>
                      <m:r>
                        <a:rPr lang="en-US" sz="2800" b="0" i="1" smtClean="0">
                          <a:latin typeface="Cambria Math"/>
                          <a:ea typeface="Cambria Math"/>
                        </a:rPr>
                        <m:t>𝑝</m:t>
                      </m:r>
                      <m:d>
                        <m:dPr>
                          <m:ctrlPr>
                            <a:rPr lang="en-US" sz="2800" b="0" i="1" smtClean="0">
                              <a:latin typeface="Cambria Math" panose="02040503050406030204" pitchFamily="18" charset="0"/>
                              <a:ea typeface="Cambria Math"/>
                            </a:rPr>
                          </m:ctrlPr>
                        </m:dPr>
                        <m:e>
                          <m:sSub>
                            <m:sSubPr>
                              <m:ctrlPr>
                                <a:rPr lang="en-US" sz="2800" b="0" i="1" smtClean="0">
                                  <a:latin typeface="Cambria Math" panose="02040503050406030204" pitchFamily="18" charset="0"/>
                                  <a:ea typeface="Cambria Math"/>
                                </a:rPr>
                              </m:ctrlPr>
                            </m:sSubPr>
                            <m:e>
                              <m:r>
                                <a:rPr lang="en-US" sz="2800" b="0" i="1" smtClean="0">
                                  <a:latin typeface="Cambria Math"/>
                                  <a:ea typeface="Cambria Math"/>
                                </a:rPr>
                                <m:t>𝑥</m:t>
                              </m:r>
                            </m:e>
                            <m:sub>
                              <m:r>
                                <a:rPr lang="en-US" sz="2800" b="0" i="1" smtClean="0">
                                  <a:latin typeface="Cambria Math"/>
                                  <a:ea typeface="Cambria Math"/>
                                </a:rPr>
                                <m:t>2</m:t>
                              </m:r>
                            </m:sub>
                          </m:sSub>
                        </m:e>
                        <m:e>
                          <m:r>
                            <a:rPr lang="en-US" sz="2800" b="0" i="1" smtClean="0">
                              <a:latin typeface="Cambria Math"/>
                              <a:ea typeface="Cambria Math"/>
                            </a:rPr>
                            <m:t>𝜃</m:t>
                          </m:r>
                        </m:e>
                      </m:d>
                      <m:r>
                        <a:rPr lang="en-US" sz="2800" b="0" i="1" smtClean="0">
                          <a:latin typeface="Cambria Math"/>
                          <a:ea typeface="Cambria Math"/>
                        </a:rPr>
                        <m:t>…</m:t>
                      </m:r>
                    </m:oMath>
                  </m:oMathPara>
                </a14:m>
                <a:endParaRPr lang="en-US" sz="2800" dirty="0"/>
              </a:p>
            </p:txBody>
          </p:sp>
        </mc:Choice>
        <mc:Fallback xmlns="">
          <p:sp>
            <p:nvSpPr>
              <p:cNvPr id="10" name="TextBox 9"/>
              <p:cNvSpPr txBox="1">
                <a:spLocks noRot="1" noChangeAspect="1" noMove="1" noResize="1" noEditPoints="1" noAdjustHandles="1" noChangeArrowheads="1" noChangeShapeType="1" noTextEdit="1"/>
              </p:cNvSpPr>
              <p:nvPr/>
            </p:nvSpPr>
            <p:spPr>
              <a:xfrm>
                <a:off x="4457747" y="1143000"/>
                <a:ext cx="4336426" cy="954107"/>
              </a:xfrm>
              <a:prstGeom prst="rect">
                <a:avLst/>
              </a:prstGeom>
              <a:blipFill>
                <a:blip r:embed="rId2"/>
                <a:stretch>
                  <a:fillRect/>
                </a:stretch>
              </a:blipFill>
            </p:spPr>
            <p:txBody>
              <a:bodyPr/>
              <a:lstStyle/>
              <a:p>
                <a:r>
                  <a:rPr lang="en-US">
                    <a:noFill/>
                  </a:rPr>
                  <a:t> </a:t>
                </a:r>
              </a:p>
            </p:txBody>
          </p:sp>
        </mc:Fallback>
      </mc:AlternateContent>
      <p:sp>
        <p:nvSpPr>
          <p:cNvPr id="11" name="TextBox 10"/>
          <p:cNvSpPr txBox="1"/>
          <p:nvPr/>
        </p:nvSpPr>
        <p:spPr>
          <a:xfrm>
            <a:off x="1506681" y="5193268"/>
            <a:ext cx="505267" cy="369332"/>
          </a:xfrm>
          <a:prstGeom prst="rect">
            <a:avLst/>
          </a:prstGeom>
          <a:noFill/>
        </p:spPr>
        <p:txBody>
          <a:bodyPr wrap="none" rtlCol="0">
            <a:spAutoFit/>
          </a:bodyPr>
          <a:lstStyle/>
          <a:p>
            <a:r>
              <a:rPr lang="en-US" dirty="0"/>
              <a:t>0.0</a:t>
            </a:r>
          </a:p>
        </p:txBody>
      </p:sp>
      <p:sp>
        <p:nvSpPr>
          <p:cNvPr id="12" name="TextBox 11"/>
          <p:cNvSpPr txBox="1"/>
          <p:nvPr/>
        </p:nvSpPr>
        <p:spPr>
          <a:xfrm>
            <a:off x="3678381" y="5193268"/>
            <a:ext cx="646395" cy="369332"/>
          </a:xfrm>
          <a:prstGeom prst="rect">
            <a:avLst/>
          </a:prstGeom>
          <a:noFill/>
        </p:spPr>
        <p:txBody>
          <a:bodyPr wrap="none" rtlCol="0">
            <a:spAutoFit/>
          </a:bodyPr>
          <a:lstStyle/>
          <a:p>
            <a:r>
              <a:rPr lang="en-US" dirty="0"/>
              <a:t>Tails</a:t>
            </a:r>
          </a:p>
        </p:txBody>
      </p:sp>
    </p:spTree>
    <p:extLst>
      <p:ext uri="{BB962C8B-B14F-4D97-AF65-F5344CB8AC3E}">
        <p14:creationId xmlns:p14="http://schemas.microsoft.com/office/powerpoint/2010/main" val="42839146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Maximum Likelihood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Want to maximize the likelihood</a:t>
                </a:r>
              </a:p>
              <a:p>
                <a:pPr lvl="1"/>
                <a14:m>
                  <m:oMath xmlns:m="http://schemas.openxmlformats.org/officeDocument/2006/math">
                    <m:r>
                      <a:rPr lang="en-US" i="1">
                        <a:latin typeface="Cambria Math"/>
                      </a:rPr>
                      <m:t>𝐿</m:t>
                    </m:r>
                    <m:r>
                      <a:rPr lang="en-US" b="0" i="0" dirty="0" smtClean="0">
                        <a:latin typeface="Cambria Math" panose="02040503050406030204" pitchFamily="18" charset="0"/>
                      </a:rPr>
                      <m:t>=</m:t>
                    </m:r>
                    <m:r>
                      <m:rPr>
                        <m:sty m:val="p"/>
                      </m:rPr>
                      <a:rPr lang="el-GR" dirty="0">
                        <a:latin typeface="Cambria Math" panose="02040503050406030204" pitchFamily="18" charset="0"/>
                      </a:rPr>
                      <m:t>Π</m:t>
                    </m:r>
                    <m:r>
                      <a:rPr lang="en-US"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𝑝</m:t>
                        </m:r>
                      </m:e>
                      <m:sub>
                        <m:r>
                          <a:rPr lang="en-US" i="1" dirty="0">
                            <a:latin typeface="Cambria Math" panose="02040503050406030204" pitchFamily="18" charset="0"/>
                          </a:rPr>
                          <m:t>𝑖</m:t>
                        </m:r>
                      </m:sub>
                    </m:sSub>
                    <m:r>
                      <a:rPr lang="en-US" i="1" dirty="0">
                        <a:latin typeface="Cambria Math" panose="02040503050406030204" pitchFamily="18" charset="0"/>
                      </a:rPr>
                      <m:t>)</m:t>
                    </m:r>
                  </m:oMath>
                </a14:m>
                <a:endParaRPr lang="en-US" dirty="0"/>
              </a:p>
              <a:p>
                <a:pPr lvl="1"/>
                <a:r>
                  <a:rPr lang="en-US" dirty="0"/>
                  <a:t>Because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𝑝</m:t>
                        </m:r>
                      </m:e>
                      <m:sub>
                        <m:r>
                          <a:rPr lang="en-US" i="1" dirty="0">
                            <a:latin typeface="Cambria Math" panose="02040503050406030204" pitchFamily="18" charset="0"/>
                          </a:rPr>
                          <m:t>𝑖</m:t>
                        </m:r>
                      </m:sub>
                    </m:sSub>
                  </m:oMath>
                </a14:m>
                <a:r>
                  <a:rPr lang="en-US" dirty="0"/>
                  <a:t>are small (&lt;1), </a:t>
                </a:r>
                <a14:m>
                  <m:oMath xmlns:m="http://schemas.openxmlformats.org/officeDocument/2006/math">
                    <m:r>
                      <a:rPr lang="en-US" i="1">
                        <a:latin typeface="Cambria Math"/>
                      </a:rPr>
                      <m:t>𝐿</m:t>
                    </m:r>
                  </m:oMath>
                </a14:m>
                <a:r>
                  <a:rPr lang="en-US" dirty="0"/>
                  <a:t> becomes really small with large datasets (too small to compute)</a:t>
                </a:r>
              </a:p>
              <a:p>
                <a:pPr lvl="1"/>
                <a:r>
                  <a:rPr lang="en-US" dirty="0"/>
                  <a:t>Taking the Negative Natural Log of </a:t>
                </a:r>
                <a14:m>
                  <m:oMath xmlns:m="http://schemas.openxmlformats.org/officeDocument/2006/math">
                    <m:r>
                      <a:rPr lang="en-US" i="1">
                        <a:latin typeface="Cambria Math"/>
                      </a:rPr>
                      <m:t>𝐿</m:t>
                    </m:r>
                  </m:oMath>
                </a14:m>
                <a:r>
                  <a:rPr lang="en-US" dirty="0"/>
                  <a:t> provides a number that decreases to 0 as the likelihood increases</a:t>
                </a:r>
              </a:p>
              <a:p>
                <a:pPr lvl="1"/>
                <a:r>
                  <a:rPr lang="en-US" dirty="0"/>
                  <a:t>Or: </a:t>
                </a:r>
                <a14:m>
                  <m:oMath xmlns:m="http://schemas.openxmlformats.org/officeDocument/2006/math">
                    <m:r>
                      <a:rPr lang="en-US" i="1">
                        <a:latin typeface="Cambria Math"/>
                      </a:rPr>
                      <m:t>−2 </m:t>
                    </m:r>
                    <m:r>
                      <m:rPr>
                        <m:sty m:val="p"/>
                      </m:rPr>
                      <a:rPr lang="en-US">
                        <a:latin typeface="Cambria Math"/>
                      </a:rPr>
                      <m:t>ln</m:t>
                    </m:r>
                    <m:r>
                      <a:rPr lang="en-US" i="1">
                        <a:latin typeface="Cambria Math"/>
                      </a:rPr>
                      <m:t>⁡(</m:t>
                    </m:r>
                    <m:r>
                      <a:rPr lang="en-US" i="1">
                        <a:latin typeface="Cambria Math"/>
                      </a:rPr>
                      <m:t>𝐿</m:t>
                    </m:r>
                    <m:r>
                      <a:rPr lang="en-US" i="1">
                        <a:latin typeface="Cambria Math"/>
                      </a:rPr>
                      <m:t>)</m:t>
                    </m:r>
                  </m:oMath>
                </a14:m>
                <a:endParaRPr lang="en-US" dirty="0"/>
              </a:p>
              <a:p>
                <a:pPr lvl="1"/>
                <a:endParaRPr lang="en-US" dirty="0"/>
              </a:p>
              <a:p>
                <a:pPr lvl="1"/>
                <a:endParaRPr lang="en-US" dirty="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69" t="-1599" r="-1000"/>
                </a:stretch>
              </a:blipFill>
            </p:spPr>
            <p:txBody>
              <a:bodyPr/>
              <a:lstStyle/>
              <a:p>
                <a:r>
                  <a:rPr lang="en-US">
                    <a:noFill/>
                  </a:rPr>
                  <a:t> </a:t>
                </a:r>
              </a:p>
            </p:txBody>
          </p:sp>
        </mc:Fallback>
      </mc:AlternateContent>
    </p:spTree>
    <p:extLst>
      <p:ext uri="{BB962C8B-B14F-4D97-AF65-F5344CB8AC3E}">
        <p14:creationId xmlns:p14="http://schemas.microsoft.com/office/powerpoint/2010/main" val="518862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Times Log Likelihood</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9" y="1295400"/>
            <a:ext cx="6482805"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6173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dirty="0"/>
              <a:t>Akaike Information Criterion</a:t>
            </a:r>
          </a:p>
        </p:txBody>
      </p:sp>
      <p:sp>
        <p:nvSpPr>
          <p:cNvPr id="25603" name="Content Placeholder 2"/>
          <p:cNvSpPr>
            <a:spLocks noGrp="1"/>
          </p:cNvSpPr>
          <p:nvPr>
            <p:ph idx="1"/>
          </p:nvPr>
        </p:nvSpPr>
        <p:spPr>
          <a:xfrm>
            <a:off x="1143000" y="1117431"/>
            <a:ext cx="4255168" cy="4953000"/>
          </a:xfrm>
        </p:spPr>
        <p:txBody>
          <a:bodyPr/>
          <a:lstStyle/>
          <a:p>
            <a:r>
              <a:rPr lang="en-US" dirty="0"/>
              <a:t>AIC</a:t>
            </a:r>
          </a:p>
          <a:p>
            <a:r>
              <a:rPr lang="en-US" dirty="0"/>
              <a:t>K = number of estimated parameters in the model</a:t>
            </a:r>
          </a:p>
          <a:p>
            <a:r>
              <a:rPr lang="en-US" dirty="0"/>
              <a:t>L = Maximized likelihood function for the estimated model</a:t>
            </a:r>
          </a:p>
          <a:p>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1371600" y="5740569"/>
                <a:ext cx="6930102" cy="101566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6000" b="0" i="1" smtClean="0">
                          <a:latin typeface="Cambria Math"/>
                        </a:rPr>
                        <m:t>𝐴𝐼𝐶</m:t>
                      </m:r>
                      <m:r>
                        <a:rPr lang="en-US" sz="6000" b="0" i="1" smtClean="0">
                          <a:latin typeface="Cambria Math"/>
                        </a:rPr>
                        <m:t>=2</m:t>
                      </m:r>
                      <m:r>
                        <a:rPr lang="en-US" sz="6000" b="0" i="1" smtClean="0">
                          <a:latin typeface="Cambria Math"/>
                        </a:rPr>
                        <m:t>𝑘</m:t>
                      </m:r>
                      <m:r>
                        <a:rPr lang="en-US" sz="6000" b="0" i="1" smtClean="0">
                          <a:latin typeface="Cambria Math"/>
                        </a:rPr>
                        <m:t> −2 </m:t>
                      </m:r>
                      <m:r>
                        <m:rPr>
                          <m:sty m:val="p"/>
                        </m:rPr>
                        <a:rPr lang="en-US" sz="6000" b="0" i="0" smtClean="0">
                          <a:latin typeface="Cambria Math"/>
                        </a:rPr>
                        <m:t>ln</m:t>
                      </m:r>
                      <m:r>
                        <a:rPr lang="en-US" sz="6000" b="0" i="1" smtClean="0">
                          <a:latin typeface="Cambria Math"/>
                        </a:rPr>
                        <m:t>⁡(</m:t>
                      </m:r>
                      <m:r>
                        <a:rPr lang="en-US" sz="6000" b="0" i="1" smtClean="0">
                          <a:latin typeface="Cambria Math"/>
                        </a:rPr>
                        <m:t>𝐿</m:t>
                      </m:r>
                      <m:r>
                        <a:rPr lang="en-US" sz="6000" b="0" i="1" smtClean="0">
                          <a:latin typeface="Cambria Math"/>
                        </a:rPr>
                        <m:t>)</m:t>
                      </m:r>
                    </m:oMath>
                  </m:oMathPara>
                </a14:m>
                <a:endParaRPr lang="en-US" sz="6000" dirty="0"/>
              </a:p>
            </p:txBody>
          </p:sp>
        </mc:Choice>
        <mc:Fallback xmlns="">
          <p:sp>
            <p:nvSpPr>
              <p:cNvPr id="5" name="TextBox 4"/>
              <p:cNvSpPr txBox="1">
                <a:spLocks noRot="1" noChangeAspect="1" noMove="1" noResize="1" noEditPoints="1" noAdjustHandles="1" noChangeArrowheads="1" noChangeShapeType="1" noTextEdit="1"/>
              </p:cNvSpPr>
              <p:nvPr/>
            </p:nvSpPr>
            <p:spPr>
              <a:xfrm>
                <a:off x="1371600" y="5740569"/>
                <a:ext cx="6930102" cy="1015663"/>
              </a:xfrm>
              <a:prstGeom prst="rect">
                <a:avLst/>
              </a:prstGeom>
              <a:blipFill>
                <a:blip r:embed="rId2"/>
                <a:stretch>
                  <a:fillRect/>
                </a:stretch>
              </a:blipFill>
            </p:spPr>
            <p:txBody>
              <a:bodyPr/>
              <a:lstStyle/>
              <a:p>
                <a:r>
                  <a:rPr lang="en-US">
                    <a:noFill/>
                  </a:rPr>
                  <a:t> </a:t>
                </a:r>
              </a:p>
            </p:txBody>
          </p:sp>
        </mc:Fallback>
      </mc:AlternateContent>
      <p:pic>
        <p:nvPicPr>
          <p:cNvPr id="6" name="Picture 7" descr="akaik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9562" y="1219200"/>
            <a:ext cx="3798771"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24812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t>AIC</a:t>
            </a:r>
          </a:p>
        </p:txBody>
      </p:sp>
      <p:sp>
        <p:nvSpPr>
          <p:cNvPr id="28675" name="Content Placeholder 2"/>
          <p:cNvSpPr>
            <a:spLocks noGrp="1"/>
          </p:cNvSpPr>
          <p:nvPr>
            <p:ph idx="1"/>
          </p:nvPr>
        </p:nvSpPr>
        <p:spPr>
          <a:xfrm>
            <a:off x="1066800" y="1219200"/>
            <a:ext cx="7924800" cy="5638800"/>
          </a:xfrm>
        </p:spPr>
        <p:txBody>
          <a:bodyPr/>
          <a:lstStyle/>
          <a:p>
            <a:r>
              <a:rPr lang="en-US" dirty="0"/>
              <a:t>Only a relative meaning</a:t>
            </a:r>
          </a:p>
          <a:p>
            <a:r>
              <a:rPr lang="en-US" dirty="0"/>
              <a:t>Smaller is “better”</a:t>
            </a:r>
          </a:p>
          <a:p>
            <a:r>
              <a:rPr lang="en-US" dirty="0"/>
              <a:t>Balance between complexity:</a:t>
            </a:r>
          </a:p>
          <a:p>
            <a:pPr lvl="1"/>
            <a:r>
              <a:rPr lang="en-US" dirty="0"/>
              <a:t>Over fitting or modeling the errors</a:t>
            </a:r>
          </a:p>
          <a:p>
            <a:pPr lvl="1"/>
            <a:r>
              <a:rPr lang="en-US" dirty="0"/>
              <a:t>Too many parameters</a:t>
            </a:r>
          </a:p>
          <a:p>
            <a:r>
              <a:rPr lang="en-US" dirty="0"/>
              <a:t>And bias</a:t>
            </a:r>
          </a:p>
          <a:p>
            <a:pPr lvl="1"/>
            <a:r>
              <a:rPr lang="en-US" dirty="0"/>
              <a:t>Under fitting or the model is missing part of the phenomenon we are trying to model</a:t>
            </a:r>
          </a:p>
          <a:p>
            <a:pPr lvl="1"/>
            <a:r>
              <a:rPr lang="en-US" dirty="0"/>
              <a:t>Too few parameters</a:t>
            </a:r>
          </a:p>
          <a:p>
            <a:pPr lvl="1"/>
            <a:endParaRPr lang="en-US" dirty="0"/>
          </a:p>
        </p:txBody>
      </p:sp>
    </p:spTree>
    <p:extLst>
      <p:ext uri="{BB962C8B-B14F-4D97-AF65-F5344CB8AC3E}">
        <p14:creationId xmlns:p14="http://schemas.microsoft.com/office/powerpoint/2010/main" val="3683009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Deviance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𝐷𝑒𝑣𝑖𝑎𝑛𝑐𝑒</m:t>
                    </m:r>
                    <m:r>
                      <a:rPr lang="en-US" b="0" i="1" smtClean="0">
                        <a:latin typeface="Cambria Math" panose="02040503050406030204" pitchFamily="18" charset="0"/>
                      </a:rPr>
                      <m:t>=−2[</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𝑀</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𝑠</m:t>
                        </m:r>
                      </m:sub>
                    </m:sSub>
                    <m:r>
                      <a:rPr lang="en-US" b="0" i="1" smtClean="0">
                        <a:latin typeface="Cambria Math" panose="02040503050406030204" pitchFamily="18" charset="0"/>
                      </a:rPr>
                      <m:t>]</m:t>
                    </m:r>
                  </m:oMath>
                </a14:m>
                <a:endParaRPr lang="en-US" dirty="0"/>
              </a:p>
              <a:p>
                <a:r>
                  <a:rPr lang="en-US" dirty="0"/>
                  <a:t>Where:</a:t>
                </a:r>
              </a:p>
              <a:p>
                <a:pPr lvl="1"/>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𝑀</m:t>
                        </m:r>
                      </m:sub>
                    </m:sSub>
                  </m:oMath>
                </a14:m>
                <a:r>
                  <a:rPr lang="en-US" dirty="0"/>
                  <a:t>= Maximum log-likelihood for model</a:t>
                </a:r>
              </a:p>
              <a:p>
                <a:pPr lvl="1"/>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𝑆</m:t>
                        </m:r>
                      </m:sub>
                    </m:sSub>
                  </m:oMath>
                </a14:m>
                <a:r>
                  <a:rPr lang="en-US" dirty="0"/>
                  <a:t>= Maximum log-likelihood for the most complex model possible (i.e. fits observed data perfectly)</a:t>
                </a:r>
              </a:p>
              <a:p>
                <a:pPr lvl="1"/>
                <a:r>
                  <a:rPr lang="en-US" dirty="0"/>
                  <a:t>0 would fit the data perfectly</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69"/>
                </a:stretch>
              </a:blipFill>
            </p:spPr>
            <p:txBody>
              <a:bodyPr/>
              <a:lstStyle/>
              <a:p>
                <a:r>
                  <a:rPr lang="en-US">
                    <a:noFill/>
                  </a:rPr>
                  <a:t> </a:t>
                </a:r>
              </a:p>
            </p:txBody>
          </p:sp>
        </mc:Fallback>
      </mc:AlternateContent>
    </p:spTree>
    <p:extLst>
      <p:ext uri="{BB962C8B-B14F-4D97-AF65-F5344CB8AC3E}">
        <p14:creationId xmlns:p14="http://schemas.microsoft.com/office/powerpoint/2010/main" val="657532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Degrees of Freedom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𝑁</m:t>
                    </m:r>
                    <m:r>
                      <a:rPr lang="en-US" b="0" i="1" smtClean="0">
                        <a:latin typeface="Cambria Math" panose="02040503050406030204" pitchFamily="18" charset="0"/>
                      </a:rPr>
                      <m:t>= </m:t>
                    </m:r>
                  </m:oMath>
                </a14:m>
                <a:r>
                  <a:rPr lang="en-US" dirty="0"/>
                  <a:t>number of observations</a:t>
                </a:r>
              </a:p>
              <a:p>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 </m:t>
                    </m:r>
                  </m:oMath>
                </a14:m>
                <a:r>
                  <a:rPr lang="en-US" dirty="0"/>
                  <a:t>number of </a:t>
                </a:r>
                <a:r>
                  <a:rPr lang="en-US"/>
                  <a:t>parameters </a:t>
                </a:r>
              </a:p>
              <a:p>
                <a:r>
                  <a:rPr lang="en-US"/>
                  <a:t>Degrees </a:t>
                </a:r>
                <a:r>
                  <a:rPr lang="en-US" dirty="0"/>
                  <a:t>of freedom = </a:t>
                </a:r>
                <a14:m>
                  <m:oMath xmlns:m="http://schemas.openxmlformats.org/officeDocument/2006/math">
                    <m:r>
                      <a:rPr lang="en-US" b="0" i="1" smtClean="0">
                        <a:latin typeface="Cambria Math" panose="02040503050406030204" pitchFamily="18" charset="0"/>
                      </a:rPr>
                      <m:t>𝑁</m:t>
                    </m:r>
                    <m:r>
                      <a:rPr lang="en-US" b="0" i="1" smtClean="0">
                        <a:latin typeface="Cambria Math" panose="02040503050406030204" pitchFamily="18" charset="0"/>
                      </a:rPr>
                      <m:t> −</m:t>
                    </m:r>
                    <m:r>
                      <a:rPr lang="en-US" b="0" i="1" smtClean="0">
                        <a:latin typeface="Cambria Math" panose="02040503050406030204" pitchFamily="18" charset="0"/>
                      </a:rPr>
                      <m:t>𝑝</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69" t="-1599"/>
                </a:stretch>
              </a:blipFill>
            </p:spPr>
            <p:txBody>
              <a:bodyPr/>
              <a:lstStyle/>
              <a:p>
                <a:r>
                  <a:rPr lang="en-US">
                    <a:noFill/>
                  </a:rPr>
                  <a:t> </a:t>
                </a:r>
              </a:p>
            </p:txBody>
          </p:sp>
        </mc:Fallback>
      </mc:AlternateContent>
    </p:spTree>
    <p:extLst>
      <p:ext uri="{BB962C8B-B14F-4D97-AF65-F5344CB8AC3E}">
        <p14:creationId xmlns:p14="http://schemas.microsoft.com/office/powerpoint/2010/main" val="22188091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AICc</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latin typeface="Cambria Math"/>
                  </a:rPr>
                  <a:t>Adds a penalty when the sample size is small or the number of parameters is large to prevent overfitting</a:t>
                </a:r>
                <a:endParaRPr lang="en-US" b="0" dirty="0">
                  <a:latin typeface="Cambria Math"/>
                </a:endParaRPr>
              </a:p>
              <a:p>
                <a14:m>
                  <m:oMath xmlns:m="http://schemas.openxmlformats.org/officeDocument/2006/math">
                    <m:r>
                      <a:rPr lang="en-US" b="0" i="1" smtClean="0">
                        <a:latin typeface="Cambria Math"/>
                      </a:rPr>
                      <m:t>𝐴𝐼𝐶𝑐</m:t>
                    </m:r>
                    <m:r>
                      <a:rPr lang="en-US" b="0" i="1" smtClean="0">
                        <a:latin typeface="Cambria Math"/>
                      </a:rPr>
                      <m:t>=</m:t>
                    </m:r>
                    <m:r>
                      <a:rPr lang="en-US" b="0" i="1" smtClean="0">
                        <a:latin typeface="Cambria Math"/>
                      </a:rPr>
                      <m:t>𝐴𝐼𝐶</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2</m:t>
                        </m:r>
                        <m:r>
                          <a:rPr lang="en-US" b="0" i="1" smtClean="0">
                            <a:latin typeface="Cambria Math"/>
                          </a:rPr>
                          <m:t>𝑘</m:t>
                        </m:r>
                        <m:r>
                          <a:rPr lang="en-US" b="0" i="1" smtClean="0">
                            <a:latin typeface="Cambria Math"/>
                          </a:rPr>
                          <m:t>(</m:t>
                        </m:r>
                        <m:r>
                          <a:rPr lang="en-US" b="0" i="1" smtClean="0">
                            <a:latin typeface="Cambria Math"/>
                          </a:rPr>
                          <m:t>𝑘</m:t>
                        </m:r>
                        <m:r>
                          <a:rPr lang="en-US" b="0" i="1" smtClean="0">
                            <a:latin typeface="Cambria Math"/>
                          </a:rPr>
                          <m:t>+1)</m:t>
                        </m:r>
                      </m:num>
                      <m:den>
                        <m:r>
                          <a:rPr lang="en-US" b="0" i="1" smtClean="0">
                            <a:latin typeface="Cambria Math"/>
                          </a:rPr>
                          <m:t>𝑛</m:t>
                        </m:r>
                        <m:r>
                          <a:rPr lang="en-US" b="0" i="1" smtClean="0">
                            <a:latin typeface="Cambria Math"/>
                          </a:rPr>
                          <m:t>−</m:t>
                        </m:r>
                        <m:r>
                          <a:rPr lang="en-US" b="0" i="1" smtClean="0">
                            <a:latin typeface="Cambria Math"/>
                          </a:rPr>
                          <m:t>𝑘</m:t>
                        </m:r>
                        <m:r>
                          <a:rPr lang="en-US" b="0" i="1" smtClean="0">
                            <a:latin typeface="Cambria Math"/>
                          </a:rPr>
                          <m:t>−1</m:t>
                        </m:r>
                      </m:den>
                    </m:f>
                  </m:oMath>
                </a14:m>
                <a:endParaRPr lang="en-US" dirty="0"/>
              </a:p>
              <a:p>
                <a14:m>
                  <m:oMath xmlns:m="http://schemas.openxmlformats.org/officeDocument/2006/math">
                    <m:r>
                      <a:rPr lang="en-US" b="0" i="1" smtClean="0">
                        <a:latin typeface="Cambria Math"/>
                      </a:rPr>
                      <m:t>𝑛</m:t>
                    </m:r>
                  </m:oMath>
                </a14:m>
                <a:r>
                  <a:rPr lang="en-US" dirty="0">
                    <a:latin typeface="Cambria Math"/>
                  </a:rPr>
                  <a:t> – sample size</a:t>
                </a:r>
              </a:p>
              <a:p>
                <a14:m>
                  <m:oMath xmlns:m="http://schemas.openxmlformats.org/officeDocument/2006/math">
                    <m:r>
                      <a:rPr lang="en-US" b="0" i="1" smtClean="0">
                        <a:latin typeface="Cambria Math"/>
                      </a:rPr>
                      <m:t>𝑘</m:t>
                    </m:r>
                  </m:oMath>
                </a14:m>
                <a:r>
                  <a:rPr lang="en-US" dirty="0">
                    <a:latin typeface="Cambria Math"/>
                  </a:rPr>
                  <a:t> – number of parameters</a:t>
                </a:r>
              </a:p>
              <a:p>
                <a:r>
                  <a:rPr lang="en-US" dirty="0">
                    <a:latin typeface="Cambria Math"/>
                  </a:rPr>
                  <a:t>Note: with large datasets, this is still not enough of a penalty</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923" t="-1599" r="-2923"/>
                </a:stretch>
              </a:blipFill>
            </p:spPr>
            <p:txBody>
              <a:bodyPr/>
              <a:lstStyle/>
              <a:p>
                <a:r>
                  <a:rPr lang="en-US">
                    <a:noFill/>
                  </a:rPr>
                  <a:t> </a:t>
                </a:r>
              </a:p>
            </p:txBody>
          </p:sp>
        </mc:Fallback>
      </mc:AlternateContent>
    </p:spTree>
    <p:extLst>
      <p:ext uri="{BB962C8B-B14F-4D97-AF65-F5344CB8AC3E}">
        <p14:creationId xmlns:p14="http://schemas.microsoft.com/office/powerpoint/2010/main" val="28063310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BIC</a:t>
            </a:r>
          </a:p>
        </p:txBody>
      </p:sp>
      <p:sp>
        <p:nvSpPr>
          <p:cNvPr id="3" name="Content Placeholder 2"/>
          <p:cNvSpPr>
            <a:spLocks noGrp="1"/>
          </p:cNvSpPr>
          <p:nvPr>
            <p:ph idx="1"/>
          </p:nvPr>
        </p:nvSpPr>
        <p:spPr/>
        <p:txBody>
          <a:bodyPr/>
          <a:lstStyle/>
          <a:p>
            <a:r>
              <a:rPr lang="en-US" dirty="0"/>
              <a:t>Bayesian Information Criterion</a:t>
            </a:r>
          </a:p>
          <a:p>
            <a:r>
              <a:rPr lang="en-US" dirty="0"/>
              <a:t>Adds n (number of samples)</a:t>
            </a:r>
          </a:p>
        </p:txBody>
      </p:sp>
      <mc:AlternateContent xmlns:mc="http://schemas.openxmlformats.org/markup-compatibility/2006" xmlns:a14="http://schemas.microsoft.com/office/drawing/2010/main">
        <mc:Choice Requires="a14">
          <p:sp>
            <p:nvSpPr>
              <p:cNvPr id="6" name="TextBox 5"/>
              <p:cNvSpPr txBox="1"/>
              <p:nvPr/>
            </p:nvSpPr>
            <p:spPr>
              <a:xfrm>
                <a:off x="1143000" y="2971800"/>
                <a:ext cx="7596567" cy="83099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800" b="0" i="1" smtClean="0">
                          <a:latin typeface="Cambria Math"/>
                        </a:rPr>
                        <m:t>𝐵𝐼𝐶</m:t>
                      </m:r>
                      <m:r>
                        <a:rPr lang="en-US" sz="4800" b="0" i="1" smtClean="0">
                          <a:latin typeface="Cambria Math"/>
                        </a:rPr>
                        <m:t>=2</m:t>
                      </m:r>
                      <m:r>
                        <a:rPr lang="en-US" sz="4800" b="0" i="1" smtClean="0">
                          <a:latin typeface="Cambria Math"/>
                        </a:rPr>
                        <m:t>𝑘</m:t>
                      </m:r>
                      <m:r>
                        <a:rPr lang="en-US" sz="4800" b="0" i="1" smtClean="0">
                          <a:latin typeface="Cambria Math"/>
                        </a:rPr>
                        <m:t>∗</m:t>
                      </m:r>
                      <m:r>
                        <a:rPr lang="en-US" sz="4800" b="0" i="1" smtClean="0">
                          <a:latin typeface="Cambria Math"/>
                        </a:rPr>
                        <m:t>𝑙𝑛</m:t>
                      </m:r>
                      <m:r>
                        <a:rPr lang="en-US" sz="4800" b="0" i="1" smtClean="0">
                          <a:latin typeface="Cambria Math"/>
                        </a:rPr>
                        <m:t>(</m:t>
                      </m:r>
                      <m:r>
                        <a:rPr lang="en-US" sz="4800" b="0" i="1" smtClean="0">
                          <a:latin typeface="Cambria Math"/>
                        </a:rPr>
                        <m:t>𝑛</m:t>
                      </m:r>
                      <m:r>
                        <a:rPr lang="en-US" sz="4800" b="0" i="1" smtClean="0">
                          <a:latin typeface="Cambria Math"/>
                        </a:rPr>
                        <m:t>) −2 </m:t>
                      </m:r>
                      <m:r>
                        <m:rPr>
                          <m:sty m:val="p"/>
                        </m:rPr>
                        <a:rPr lang="en-US" sz="4800" b="0" i="0" smtClean="0">
                          <a:latin typeface="Cambria Math"/>
                        </a:rPr>
                        <m:t>ln</m:t>
                      </m:r>
                      <m:r>
                        <a:rPr lang="en-US" sz="4800" b="0" i="1" smtClean="0">
                          <a:latin typeface="Cambria Math"/>
                        </a:rPr>
                        <m:t>⁡(</m:t>
                      </m:r>
                      <m:r>
                        <a:rPr lang="en-US" sz="4800" b="0" i="1" smtClean="0">
                          <a:latin typeface="Cambria Math"/>
                        </a:rPr>
                        <m:t>𝐿</m:t>
                      </m:r>
                      <m:r>
                        <a:rPr lang="en-US" sz="4800" b="0" i="1" smtClean="0">
                          <a:latin typeface="Cambria Math"/>
                        </a:rPr>
                        <m:t>)</m:t>
                      </m:r>
                    </m:oMath>
                  </m:oMathPara>
                </a14:m>
                <a:endParaRPr lang="en-US" sz="6000" dirty="0"/>
              </a:p>
            </p:txBody>
          </p:sp>
        </mc:Choice>
        <mc:Fallback xmlns="">
          <p:sp>
            <p:nvSpPr>
              <p:cNvPr id="6" name="TextBox 5"/>
              <p:cNvSpPr txBox="1">
                <a:spLocks noRot="1" noChangeAspect="1" noMove="1" noResize="1" noEditPoints="1" noAdjustHandles="1" noChangeArrowheads="1" noChangeShapeType="1" noTextEdit="1"/>
              </p:cNvSpPr>
              <p:nvPr/>
            </p:nvSpPr>
            <p:spPr>
              <a:xfrm>
                <a:off x="1143000" y="2971800"/>
                <a:ext cx="7596567" cy="830997"/>
              </a:xfrm>
              <a:prstGeom prst="rect">
                <a:avLst/>
              </a:prstGeo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147072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Validation: General Approach</a:t>
            </a:r>
          </a:p>
        </p:txBody>
      </p:sp>
      <p:sp>
        <p:nvSpPr>
          <p:cNvPr id="3" name="Content Placeholder 2"/>
          <p:cNvSpPr>
            <a:spLocks noGrp="1"/>
          </p:cNvSpPr>
          <p:nvPr>
            <p:ph idx="1"/>
          </p:nvPr>
        </p:nvSpPr>
        <p:spPr>
          <a:xfrm>
            <a:off x="1066800" y="1219200"/>
            <a:ext cx="7924800" cy="5638800"/>
          </a:xfrm>
        </p:spPr>
        <p:txBody>
          <a:bodyPr/>
          <a:lstStyle/>
          <a:p>
            <a:r>
              <a:rPr lang="en-US" dirty="0"/>
              <a:t>Create the “default” model</a:t>
            </a:r>
          </a:p>
          <a:p>
            <a:r>
              <a:rPr lang="en-US" dirty="0"/>
              <a:t>Test the model by:</a:t>
            </a:r>
          </a:p>
          <a:p>
            <a:pPr lvl="1"/>
            <a:r>
              <a:rPr lang="en-US" dirty="0"/>
              <a:t>Splitting into test and training data sets</a:t>
            </a:r>
          </a:p>
          <a:p>
            <a:pPr lvl="1"/>
            <a:r>
              <a:rPr lang="en-US" dirty="0"/>
              <a:t>Train (fit) the model on the training data</a:t>
            </a:r>
          </a:p>
          <a:p>
            <a:pPr lvl="2"/>
            <a:r>
              <a:rPr lang="en-US" dirty="0"/>
              <a:t>Inject error into response and covariants</a:t>
            </a:r>
          </a:p>
          <a:p>
            <a:pPr lvl="1"/>
            <a:r>
              <a:rPr lang="en-US" dirty="0"/>
              <a:t>Validate the model against the test data</a:t>
            </a:r>
          </a:p>
          <a:p>
            <a:pPr lvl="2"/>
            <a:r>
              <a:rPr lang="en-US" dirty="0"/>
              <a:t>Inject error into coefficients</a:t>
            </a:r>
          </a:p>
          <a:p>
            <a:pPr lvl="1"/>
            <a:r>
              <a:rPr lang="en-US" dirty="0"/>
              <a:t>Create Maps</a:t>
            </a:r>
          </a:p>
          <a:p>
            <a:pPr lvl="1"/>
            <a:r>
              <a:rPr lang="en-US" dirty="0"/>
              <a:t>Collect statistics: AIC, residuals, etc.</a:t>
            </a:r>
          </a:p>
          <a:p>
            <a:pPr lvl="1"/>
            <a:r>
              <a:rPr lang="en-US" dirty="0"/>
              <a:t>Repeat until statistics stabilize</a:t>
            </a:r>
          </a:p>
          <a:p>
            <a:r>
              <a:rPr lang="en-US" dirty="0"/>
              <a:t>Summarize statistics</a:t>
            </a:r>
          </a:p>
        </p:txBody>
      </p:sp>
    </p:spTree>
    <p:extLst>
      <p:ext uri="{BB962C8B-B14F-4D97-AF65-F5344CB8AC3E}">
        <p14:creationId xmlns:p14="http://schemas.microsoft.com/office/powerpoint/2010/main" val="2325427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Response Drives the Method</a:t>
            </a:r>
          </a:p>
        </p:txBody>
      </p:sp>
      <p:sp>
        <p:nvSpPr>
          <p:cNvPr id="6" name="Content Placeholder 5"/>
          <p:cNvSpPr>
            <a:spLocks noGrp="1"/>
          </p:cNvSpPr>
          <p:nvPr>
            <p:ph idx="1"/>
          </p:nvPr>
        </p:nvSpPr>
        <p:spPr>
          <a:xfrm>
            <a:off x="1066800" y="914400"/>
            <a:ext cx="7924800" cy="4953000"/>
          </a:xfrm>
        </p:spPr>
        <p:txBody>
          <a:bodyPr/>
          <a:lstStyle/>
          <a:p>
            <a:r>
              <a:rPr lang="en-US" dirty="0"/>
              <a:t>Occurrences only (point density): </a:t>
            </a:r>
          </a:p>
          <a:p>
            <a:pPr lvl="1"/>
            <a:r>
              <a:rPr lang="en-US" dirty="0"/>
              <a:t>Habitat: MaxEnt, HEMI 2</a:t>
            </a:r>
          </a:p>
          <a:p>
            <a:pPr lvl="1"/>
            <a:r>
              <a:rPr lang="en-US" dirty="0"/>
              <a:t>Density estimators, clustering</a:t>
            </a:r>
          </a:p>
          <a:p>
            <a:r>
              <a:rPr lang="en-US" dirty="0"/>
              <a:t>Binary (presence/absence): </a:t>
            </a:r>
          </a:p>
          <a:p>
            <a:pPr lvl="1"/>
            <a:r>
              <a:rPr lang="en-US" dirty="0"/>
              <a:t>GLM(logistic), CART</a:t>
            </a:r>
          </a:p>
          <a:p>
            <a:r>
              <a:rPr lang="en-US" dirty="0"/>
              <a:t>Categorical:</a:t>
            </a:r>
          </a:p>
          <a:p>
            <a:pPr lvl="1"/>
            <a:r>
              <a:rPr lang="en-US" dirty="0"/>
              <a:t>CART, GAM?</a:t>
            </a:r>
          </a:p>
          <a:p>
            <a:r>
              <a:rPr lang="en-US" dirty="0"/>
              <a:t>Continuous:</a:t>
            </a:r>
          </a:p>
          <a:p>
            <a:pPr lvl="1"/>
            <a:r>
              <a:rPr lang="en-US" dirty="0"/>
              <a:t>Linear Regression: Linear</a:t>
            </a:r>
          </a:p>
          <a:p>
            <a:pPr lvl="1"/>
            <a:r>
              <a:rPr lang="en-US" dirty="0"/>
              <a:t>GAM: Virtually any continuous</a:t>
            </a:r>
          </a:p>
          <a:p>
            <a:endParaRPr lang="en-US" dirty="0"/>
          </a:p>
        </p:txBody>
      </p:sp>
    </p:spTree>
    <p:extLst>
      <p:ext uri="{BB962C8B-B14F-4D97-AF65-F5344CB8AC3E}">
        <p14:creationId xmlns:p14="http://schemas.microsoft.com/office/powerpoint/2010/main" val="28398968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Rectangle 145"/>
          <p:cNvSpPr/>
          <p:nvPr/>
        </p:nvSpPr>
        <p:spPr>
          <a:xfrm>
            <a:off x="0" y="0"/>
            <a:ext cx="9144000" cy="68580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2971800" y="457200"/>
            <a:ext cx="1790699" cy="577533"/>
          </a:xfrm>
          <a:prstGeom prst="rect">
            <a:avLst/>
          </a:prstGeom>
          <a:solidFill>
            <a:srgbClr val="00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Sample Data</a:t>
            </a:r>
          </a:p>
          <a:p>
            <a:pPr algn="ctr"/>
            <a:r>
              <a:rPr lang="en-US" sz="1200" dirty="0">
                <a:solidFill>
                  <a:schemeClr val="tx1"/>
                </a:solidFill>
              </a:rPr>
              <a:t>Response, covariates</a:t>
            </a:r>
          </a:p>
        </p:txBody>
      </p:sp>
      <p:sp>
        <p:nvSpPr>
          <p:cNvPr id="5" name="Rectangle 4"/>
          <p:cNvSpPr/>
          <p:nvPr/>
        </p:nvSpPr>
        <p:spPr>
          <a:xfrm>
            <a:off x="7275704" y="316418"/>
            <a:ext cx="1600200" cy="568771"/>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Predictors</a:t>
            </a:r>
          </a:p>
          <a:p>
            <a:pPr algn="ctr"/>
            <a:r>
              <a:rPr lang="en-US" sz="1200" dirty="0">
                <a:solidFill>
                  <a:schemeClr val="tx1"/>
                </a:solidFill>
              </a:rPr>
              <a:t>Remotely sensed</a:t>
            </a:r>
          </a:p>
        </p:txBody>
      </p:sp>
      <p:sp>
        <p:nvSpPr>
          <p:cNvPr id="6" name="Rectangle 5"/>
          <p:cNvSpPr/>
          <p:nvPr/>
        </p:nvSpPr>
        <p:spPr>
          <a:xfrm>
            <a:off x="5074588" y="3033562"/>
            <a:ext cx="1837059" cy="429352"/>
          </a:xfrm>
          <a:prstGeom prst="rect">
            <a:avLst/>
          </a:prstGeom>
          <a:solidFill>
            <a:srgbClr val="FF66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Build Model</a:t>
            </a:r>
          </a:p>
        </p:txBody>
      </p:sp>
      <p:sp>
        <p:nvSpPr>
          <p:cNvPr id="7" name="Rectangle 6"/>
          <p:cNvSpPr/>
          <p:nvPr/>
        </p:nvSpPr>
        <p:spPr>
          <a:xfrm>
            <a:off x="171616" y="6060853"/>
            <a:ext cx="1606485" cy="630470"/>
          </a:xfrm>
          <a:prstGeom prst="rect">
            <a:avLst/>
          </a:prstGeom>
          <a:solidFill>
            <a:srgbClr val="EE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Uncertainty Maps</a:t>
            </a:r>
          </a:p>
        </p:txBody>
      </p:sp>
      <p:sp>
        <p:nvSpPr>
          <p:cNvPr id="8" name="Rectangle 7"/>
          <p:cNvSpPr/>
          <p:nvPr/>
        </p:nvSpPr>
        <p:spPr>
          <a:xfrm>
            <a:off x="5715000" y="316418"/>
            <a:ext cx="1443470" cy="862521"/>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Covariates</a:t>
            </a:r>
          </a:p>
          <a:p>
            <a:pPr algn="ctr"/>
            <a:r>
              <a:rPr lang="en-US" sz="1200" dirty="0">
                <a:solidFill>
                  <a:schemeClr val="tx1"/>
                </a:solidFill>
              </a:rPr>
              <a:t>Direct or Remotely sensed</a:t>
            </a:r>
          </a:p>
        </p:txBody>
      </p:sp>
      <p:sp>
        <p:nvSpPr>
          <p:cNvPr id="9" name="Rectangle 8"/>
          <p:cNvSpPr/>
          <p:nvPr/>
        </p:nvSpPr>
        <p:spPr>
          <a:xfrm>
            <a:off x="5076764" y="2272662"/>
            <a:ext cx="1853431" cy="454953"/>
          </a:xfrm>
          <a:prstGeom prst="rect">
            <a:avLst/>
          </a:prstGeom>
          <a:solidFill>
            <a:srgbClr val="00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Training Data</a:t>
            </a:r>
          </a:p>
        </p:txBody>
      </p:sp>
      <p:cxnSp>
        <p:nvCxnSpPr>
          <p:cNvPr id="11" name="Elbow Connector 10"/>
          <p:cNvCxnSpPr>
            <a:stCxn id="4" idx="2"/>
            <a:endCxn id="9" idx="0"/>
          </p:cNvCxnSpPr>
          <p:nvPr/>
        </p:nvCxnSpPr>
        <p:spPr>
          <a:xfrm rot="16200000" flipH="1">
            <a:off x="4360334" y="629515"/>
            <a:ext cx="1239299" cy="2046993"/>
          </a:xfrm>
          <a:prstGeom prst="bentConnector3">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2846427" y="2257656"/>
            <a:ext cx="1600199" cy="454954"/>
          </a:xfrm>
          <a:prstGeom prst="rect">
            <a:avLst/>
          </a:prstGeom>
          <a:solidFill>
            <a:srgbClr val="00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Test Data</a:t>
            </a:r>
          </a:p>
        </p:txBody>
      </p:sp>
      <p:sp>
        <p:nvSpPr>
          <p:cNvPr id="15" name="Rectangle 14"/>
          <p:cNvSpPr/>
          <p:nvPr/>
        </p:nvSpPr>
        <p:spPr>
          <a:xfrm>
            <a:off x="5072752" y="6147487"/>
            <a:ext cx="1857443" cy="464256"/>
          </a:xfrm>
          <a:prstGeom prst="rect">
            <a:avLst/>
          </a:prstGeom>
          <a:solidFill>
            <a:srgbClr val="EE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Predictive Map</a:t>
            </a:r>
          </a:p>
        </p:txBody>
      </p:sp>
      <p:cxnSp>
        <p:nvCxnSpPr>
          <p:cNvPr id="16" name="Elbow Connector 15"/>
          <p:cNvCxnSpPr>
            <a:stCxn id="4" idx="2"/>
            <a:endCxn id="14" idx="0"/>
          </p:cNvCxnSpPr>
          <p:nvPr/>
        </p:nvCxnSpPr>
        <p:spPr>
          <a:xfrm rot="5400000">
            <a:off x="3189361" y="1490529"/>
            <a:ext cx="1224293" cy="309960"/>
          </a:xfrm>
          <a:prstGeom prst="bentConnector3">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8" idx="1"/>
            <a:endCxn id="4" idx="3"/>
          </p:cNvCxnSpPr>
          <p:nvPr/>
        </p:nvCxnSpPr>
        <p:spPr>
          <a:xfrm rot="10800000">
            <a:off x="4762500" y="745967"/>
            <a:ext cx="952501" cy="1712"/>
          </a:xfrm>
          <a:prstGeom prst="bentConnector3">
            <a:avLst>
              <a:gd name="adj1" fmla="val 50000"/>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5074589" y="3810000"/>
            <a:ext cx="1837058" cy="457200"/>
          </a:xfrm>
          <a:prstGeom prst="rect">
            <a:avLst/>
          </a:prstGeom>
          <a:solidFill>
            <a:srgbClr val="EE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The Model</a:t>
            </a:r>
          </a:p>
        </p:txBody>
      </p:sp>
      <p:cxnSp>
        <p:nvCxnSpPr>
          <p:cNvPr id="32" name="Elbow Connector 31"/>
          <p:cNvCxnSpPr>
            <a:stCxn id="6" idx="2"/>
            <a:endCxn id="31" idx="0"/>
          </p:cNvCxnSpPr>
          <p:nvPr/>
        </p:nvCxnSpPr>
        <p:spPr>
          <a:xfrm rot="5400000">
            <a:off x="5819575" y="3636457"/>
            <a:ext cx="347086" cy="12700"/>
          </a:xfrm>
          <a:prstGeom prst="bentConnector3">
            <a:avLst>
              <a:gd name="adj1" fmla="val 50000"/>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Elbow Connector 34"/>
          <p:cNvCxnSpPr>
            <a:stCxn id="129" idx="1"/>
            <a:endCxn id="38" idx="3"/>
          </p:cNvCxnSpPr>
          <p:nvPr/>
        </p:nvCxnSpPr>
        <p:spPr>
          <a:xfrm rot="10800000">
            <a:off x="1769402" y="4850561"/>
            <a:ext cx="1070674" cy="3047"/>
          </a:xfrm>
          <a:prstGeom prst="bentConnector3">
            <a:avLst>
              <a:gd name="adj1" fmla="val 50000"/>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169202" y="4637668"/>
            <a:ext cx="1600200" cy="425783"/>
          </a:xfrm>
          <a:prstGeom prst="rect">
            <a:avLst/>
          </a:prstGeom>
          <a:solidFill>
            <a:srgbClr val="EE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Statistics</a:t>
            </a:r>
          </a:p>
        </p:txBody>
      </p:sp>
      <p:cxnSp>
        <p:nvCxnSpPr>
          <p:cNvPr id="45" name="Elbow Connector 44"/>
          <p:cNvCxnSpPr>
            <a:stCxn id="9" idx="2"/>
            <a:endCxn id="6" idx="0"/>
          </p:cNvCxnSpPr>
          <p:nvPr/>
        </p:nvCxnSpPr>
        <p:spPr>
          <a:xfrm rot="5400000">
            <a:off x="5845326" y="2875407"/>
            <a:ext cx="305947" cy="10362"/>
          </a:xfrm>
          <a:prstGeom prst="bentConnector3">
            <a:avLst>
              <a:gd name="adj1" fmla="val 50000"/>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4943945" y="746137"/>
            <a:ext cx="771055" cy="461665"/>
          </a:xfrm>
          <a:prstGeom prst="rect">
            <a:avLst/>
          </a:prstGeom>
          <a:noFill/>
        </p:spPr>
        <p:txBody>
          <a:bodyPr wrap="square" rtlCol="0">
            <a:spAutoFit/>
          </a:bodyPr>
          <a:lstStyle/>
          <a:p>
            <a:r>
              <a:rPr lang="en-US" sz="1200" dirty="0"/>
              <a:t>Qualify, </a:t>
            </a:r>
          </a:p>
          <a:p>
            <a:r>
              <a:rPr lang="en-US" sz="1200" dirty="0"/>
              <a:t>Prep</a:t>
            </a:r>
          </a:p>
        </p:txBody>
      </p:sp>
      <p:sp>
        <p:nvSpPr>
          <p:cNvPr id="61" name="TextBox 60"/>
          <p:cNvSpPr txBox="1"/>
          <p:nvPr/>
        </p:nvSpPr>
        <p:spPr>
          <a:xfrm>
            <a:off x="2215401" y="749049"/>
            <a:ext cx="694229" cy="461665"/>
          </a:xfrm>
          <a:prstGeom prst="rect">
            <a:avLst/>
          </a:prstGeom>
          <a:noFill/>
        </p:spPr>
        <p:txBody>
          <a:bodyPr wrap="none" rtlCol="0">
            <a:spAutoFit/>
          </a:bodyPr>
          <a:lstStyle/>
          <a:p>
            <a:r>
              <a:rPr lang="en-US" sz="1200" dirty="0"/>
              <a:t>Qualify,</a:t>
            </a:r>
          </a:p>
          <a:p>
            <a:r>
              <a:rPr lang="en-US" sz="1200" dirty="0"/>
              <a:t>Prep</a:t>
            </a:r>
          </a:p>
        </p:txBody>
      </p:sp>
      <p:sp>
        <p:nvSpPr>
          <p:cNvPr id="62" name="TextBox 61"/>
          <p:cNvSpPr txBox="1"/>
          <p:nvPr/>
        </p:nvSpPr>
        <p:spPr>
          <a:xfrm>
            <a:off x="8075804" y="905116"/>
            <a:ext cx="737510" cy="461665"/>
          </a:xfrm>
          <a:prstGeom prst="rect">
            <a:avLst/>
          </a:prstGeom>
          <a:noFill/>
        </p:spPr>
        <p:txBody>
          <a:bodyPr wrap="none" rtlCol="0">
            <a:spAutoFit/>
          </a:bodyPr>
          <a:lstStyle/>
          <a:p>
            <a:r>
              <a:rPr lang="en-US" sz="1200" dirty="0"/>
              <a:t>Qualify, </a:t>
            </a:r>
          </a:p>
          <a:p>
            <a:r>
              <a:rPr lang="en-US" sz="1200" dirty="0"/>
              <a:t>Prep</a:t>
            </a:r>
          </a:p>
        </p:txBody>
      </p:sp>
      <p:sp>
        <p:nvSpPr>
          <p:cNvPr id="76" name="Rectangle 75"/>
          <p:cNvSpPr/>
          <p:nvPr/>
        </p:nvSpPr>
        <p:spPr>
          <a:xfrm>
            <a:off x="5066402" y="4600996"/>
            <a:ext cx="1853432" cy="457200"/>
          </a:xfrm>
          <a:prstGeom prst="rect">
            <a:avLst/>
          </a:prstGeom>
          <a:solidFill>
            <a:srgbClr val="FF66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Predict</a:t>
            </a:r>
          </a:p>
        </p:txBody>
      </p:sp>
      <p:cxnSp>
        <p:nvCxnSpPr>
          <p:cNvPr id="77" name="Elbow Connector 76"/>
          <p:cNvCxnSpPr>
            <a:stCxn id="31" idx="2"/>
            <a:endCxn id="76" idx="0"/>
          </p:cNvCxnSpPr>
          <p:nvPr/>
        </p:nvCxnSpPr>
        <p:spPr>
          <a:xfrm rot="5400000">
            <a:off x="5826220" y="4434098"/>
            <a:ext cx="333796" cy="12700"/>
          </a:xfrm>
          <a:prstGeom prst="bentConnector3">
            <a:avLst>
              <a:gd name="adj1" fmla="val 50000"/>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Elbow Connector 79"/>
          <p:cNvCxnSpPr>
            <a:stCxn id="76" idx="2"/>
            <a:endCxn id="111" idx="0"/>
          </p:cNvCxnSpPr>
          <p:nvPr/>
        </p:nvCxnSpPr>
        <p:spPr>
          <a:xfrm rot="16200000" flipH="1">
            <a:off x="5834785" y="5216529"/>
            <a:ext cx="318672" cy="2006"/>
          </a:xfrm>
          <a:prstGeom prst="bentConnector3">
            <a:avLst>
              <a:gd name="adj1" fmla="val 50000"/>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3" name="Elbow Connector 82"/>
          <p:cNvCxnSpPr>
            <a:stCxn id="15" idx="1"/>
            <a:endCxn id="87" idx="3"/>
          </p:cNvCxnSpPr>
          <p:nvPr/>
        </p:nvCxnSpPr>
        <p:spPr>
          <a:xfrm rot="10800000">
            <a:off x="4411812" y="6376087"/>
            <a:ext cx="660941" cy="3528"/>
          </a:xfrm>
          <a:prstGeom prst="bentConnector3">
            <a:avLst>
              <a:gd name="adj1" fmla="val 50000"/>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7" name="Rectangle 86"/>
          <p:cNvSpPr/>
          <p:nvPr/>
        </p:nvSpPr>
        <p:spPr>
          <a:xfrm>
            <a:off x="2811611" y="6147487"/>
            <a:ext cx="1600200" cy="457200"/>
          </a:xfrm>
          <a:prstGeom prst="rect">
            <a:avLst/>
          </a:prstGeom>
          <a:solidFill>
            <a:srgbClr val="FF66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Summarize</a:t>
            </a:r>
          </a:p>
        </p:txBody>
      </p:sp>
      <p:cxnSp>
        <p:nvCxnSpPr>
          <p:cNvPr id="90" name="Elbow Connector 89"/>
          <p:cNvCxnSpPr>
            <a:stCxn id="87" idx="1"/>
            <a:endCxn id="7" idx="3"/>
          </p:cNvCxnSpPr>
          <p:nvPr/>
        </p:nvCxnSpPr>
        <p:spPr>
          <a:xfrm rot="10800000" flipV="1">
            <a:off x="1778101" y="6376086"/>
            <a:ext cx="1033510" cy="1"/>
          </a:xfrm>
          <a:prstGeom prst="bentConnector3">
            <a:avLst>
              <a:gd name="adj1" fmla="val 50000"/>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5" name="Elbow Connector 94"/>
          <p:cNvCxnSpPr>
            <a:stCxn id="87" idx="0"/>
            <a:endCxn id="38" idx="2"/>
          </p:cNvCxnSpPr>
          <p:nvPr/>
        </p:nvCxnSpPr>
        <p:spPr>
          <a:xfrm rot="16200000" flipV="1">
            <a:off x="1748489" y="4284264"/>
            <a:ext cx="1084036" cy="2642409"/>
          </a:xfrm>
          <a:prstGeom prst="bentConnector3">
            <a:avLst>
              <a:gd name="adj1" fmla="val 50000"/>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2" name="Elbow Connector 101"/>
          <p:cNvCxnSpPr>
            <a:stCxn id="5" idx="2"/>
            <a:endCxn id="76" idx="3"/>
          </p:cNvCxnSpPr>
          <p:nvPr/>
        </p:nvCxnSpPr>
        <p:spPr>
          <a:xfrm rot="5400000">
            <a:off x="5525616" y="2279407"/>
            <a:ext cx="3944407" cy="1155970"/>
          </a:xfrm>
          <a:prstGeom prst="bentConnector2">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6" name="Elbow Connector 105"/>
          <p:cNvCxnSpPr>
            <a:stCxn id="14" idx="2"/>
            <a:endCxn id="129" idx="0"/>
          </p:cNvCxnSpPr>
          <p:nvPr/>
        </p:nvCxnSpPr>
        <p:spPr>
          <a:xfrm rot="5400000">
            <a:off x="2687154" y="3665633"/>
            <a:ext cx="1912397" cy="6351"/>
          </a:xfrm>
          <a:prstGeom prst="bentConnector3">
            <a:avLst>
              <a:gd name="adj1" fmla="val 50000"/>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1" name="Rectangle 110"/>
          <p:cNvSpPr/>
          <p:nvPr/>
        </p:nvSpPr>
        <p:spPr>
          <a:xfrm>
            <a:off x="5066402" y="5376868"/>
            <a:ext cx="1857443" cy="457200"/>
          </a:xfrm>
          <a:prstGeom prst="rect">
            <a:avLst/>
          </a:prstGeom>
          <a:solidFill>
            <a:srgbClr val="00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Predicted Values</a:t>
            </a:r>
          </a:p>
        </p:txBody>
      </p:sp>
      <p:sp>
        <p:nvSpPr>
          <p:cNvPr id="129" name="Rectangle 128"/>
          <p:cNvSpPr/>
          <p:nvPr/>
        </p:nvSpPr>
        <p:spPr>
          <a:xfrm>
            <a:off x="2840076" y="4625007"/>
            <a:ext cx="1600200" cy="457200"/>
          </a:xfrm>
          <a:prstGeom prst="rect">
            <a:avLst/>
          </a:prstGeom>
          <a:solidFill>
            <a:srgbClr val="FF66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Validate</a:t>
            </a:r>
          </a:p>
        </p:txBody>
      </p:sp>
      <p:cxnSp>
        <p:nvCxnSpPr>
          <p:cNvPr id="142" name="Elbow Connector 141"/>
          <p:cNvCxnSpPr>
            <a:stCxn id="111" idx="1"/>
            <a:endCxn id="129" idx="3"/>
          </p:cNvCxnSpPr>
          <p:nvPr/>
        </p:nvCxnSpPr>
        <p:spPr>
          <a:xfrm rot="10800000">
            <a:off x="4440276" y="4853608"/>
            <a:ext cx="626126" cy="751861"/>
          </a:xfrm>
          <a:prstGeom prst="bentConnector3">
            <a:avLst>
              <a:gd name="adj1" fmla="val 50000"/>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5" name="Elbow Connector 154"/>
          <p:cNvCxnSpPr>
            <a:stCxn id="111" idx="2"/>
            <a:endCxn id="15" idx="0"/>
          </p:cNvCxnSpPr>
          <p:nvPr/>
        </p:nvCxnSpPr>
        <p:spPr>
          <a:xfrm rot="16200000" flipH="1">
            <a:off x="5841590" y="5987602"/>
            <a:ext cx="313419" cy="6350"/>
          </a:xfrm>
          <a:prstGeom prst="bentConnector3">
            <a:avLst>
              <a:gd name="adj1" fmla="val 50000"/>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4" name="Rectangle 183"/>
          <p:cNvSpPr/>
          <p:nvPr/>
        </p:nvSpPr>
        <p:spPr>
          <a:xfrm>
            <a:off x="2057400" y="1362291"/>
            <a:ext cx="6172200" cy="5419509"/>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TextBox 190"/>
          <p:cNvSpPr txBox="1"/>
          <p:nvPr/>
        </p:nvSpPr>
        <p:spPr>
          <a:xfrm>
            <a:off x="6988647" y="4552597"/>
            <a:ext cx="1087157" cy="276999"/>
          </a:xfrm>
          <a:prstGeom prst="rect">
            <a:avLst/>
          </a:prstGeom>
          <a:noFill/>
        </p:spPr>
        <p:txBody>
          <a:bodyPr wrap="none" rtlCol="0">
            <a:spAutoFit/>
          </a:bodyPr>
          <a:lstStyle/>
          <a:p>
            <a:r>
              <a:rPr lang="en-US" sz="1200" dirty="0"/>
              <a:t>Randomness</a:t>
            </a:r>
          </a:p>
        </p:txBody>
      </p:sp>
      <p:sp>
        <p:nvSpPr>
          <p:cNvPr id="192" name="TextBox 191"/>
          <p:cNvSpPr txBox="1"/>
          <p:nvPr/>
        </p:nvSpPr>
        <p:spPr>
          <a:xfrm>
            <a:off x="5994121" y="1681767"/>
            <a:ext cx="1087157" cy="276999"/>
          </a:xfrm>
          <a:prstGeom prst="rect">
            <a:avLst/>
          </a:prstGeom>
          <a:noFill/>
        </p:spPr>
        <p:txBody>
          <a:bodyPr wrap="none" rtlCol="0">
            <a:spAutoFit/>
          </a:bodyPr>
          <a:lstStyle/>
          <a:p>
            <a:r>
              <a:rPr lang="en-US" sz="1200" dirty="0"/>
              <a:t>Randomness</a:t>
            </a:r>
          </a:p>
        </p:txBody>
      </p:sp>
      <p:sp>
        <p:nvSpPr>
          <p:cNvPr id="23" name="TextBox 22"/>
          <p:cNvSpPr txBox="1"/>
          <p:nvPr/>
        </p:nvSpPr>
        <p:spPr>
          <a:xfrm>
            <a:off x="335552" y="2042085"/>
            <a:ext cx="744114" cy="338554"/>
          </a:xfrm>
          <a:prstGeom prst="rect">
            <a:avLst/>
          </a:prstGeom>
          <a:noFill/>
        </p:spPr>
        <p:txBody>
          <a:bodyPr wrap="none" rtlCol="0">
            <a:spAutoFit/>
          </a:bodyPr>
          <a:lstStyle/>
          <a:p>
            <a:r>
              <a:rPr lang="en-US" sz="1600" dirty="0"/>
              <a:t>Inputs</a:t>
            </a:r>
          </a:p>
        </p:txBody>
      </p:sp>
      <p:sp>
        <p:nvSpPr>
          <p:cNvPr id="51" name="TextBox 50"/>
          <p:cNvSpPr txBox="1"/>
          <p:nvPr/>
        </p:nvSpPr>
        <p:spPr>
          <a:xfrm>
            <a:off x="335552" y="2363598"/>
            <a:ext cx="904415" cy="338554"/>
          </a:xfrm>
          <a:prstGeom prst="rect">
            <a:avLst/>
          </a:prstGeom>
          <a:noFill/>
        </p:spPr>
        <p:txBody>
          <a:bodyPr wrap="none" rtlCol="0">
            <a:spAutoFit/>
          </a:bodyPr>
          <a:lstStyle/>
          <a:p>
            <a:r>
              <a:rPr lang="en-US" sz="1600" dirty="0"/>
              <a:t>Outputs</a:t>
            </a:r>
          </a:p>
        </p:txBody>
      </p:sp>
      <p:sp>
        <p:nvSpPr>
          <p:cNvPr id="250" name="TextBox 249"/>
          <p:cNvSpPr txBox="1"/>
          <p:nvPr/>
        </p:nvSpPr>
        <p:spPr>
          <a:xfrm>
            <a:off x="2083977" y="3167390"/>
            <a:ext cx="1358064" cy="523220"/>
          </a:xfrm>
          <a:prstGeom prst="rect">
            <a:avLst/>
          </a:prstGeom>
          <a:noFill/>
        </p:spPr>
        <p:txBody>
          <a:bodyPr wrap="none" rtlCol="0">
            <a:spAutoFit/>
          </a:bodyPr>
          <a:lstStyle/>
          <a:p>
            <a:r>
              <a:rPr lang="en-US" sz="1400" dirty="0"/>
              <a:t>Repeated</a:t>
            </a:r>
          </a:p>
          <a:p>
            <a:r>
              <a:rPr lang="en-US" sz="1400" dirty="0"/>
              <a:t>Over and Over</a:t>
            </a:r>
          </a:p>
        </p:txBody>
      </p:sp>
      <p:sp>
        <p:nvSpPr>
          <p:cNvPr id="103" name="Rectangle 102"/>
          <p:cNvSpPr/>
          <p:nvPr/>
        </p:nvSpPr>
        <p:spPr>
          <a:xfrm>
            <a:off x="109230" y="2081674"/>
            <a:ext cx="271575" cy="2286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46" name="Rectangle 45"/>
          <p:cNvSpPr/>
          <p:nvPr/>
        </p:nvSpPr>
        <p:spPr>
          <a:xfrm>
            <a:off x="109230" y="2406544"/>
            <a:ext cx="271575" cy="252663"/>
          </a:xfrm>
          <a:prstGeom prst="rect">
            <a:avLst/>
          </a:prstGeom>
          <a:solidFill>
            <a:srgbClr val="EE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53" name="Rectangle 52"/>
          <p:cNvSpPr/>
          <p:nvPr/>
        </p:nvSpPr>
        <p:spPr>
          <a:xfrm>
            <a:off x="357153" y="448597"/>
            <a:ext cx="1790699" cy="577533"/>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Field Data</a:t>
            </a:r>
          </a:p>
          <a:p>
            <a:pPr algn="ctr"/>
            <a:r>
              <a:rPr lang="en-US" sz="1200" dirty="0">
                <a:solidFill>
                  <a:schemeClr val="tx1"/>
                </a:solidFill>
              </a:rPr>
              <a:t>Response, coordinates</a:t>
            </a:r>
            <a:endParaRPr lang="en-US" sz="1050" dirty="0">
              <a:solidFill>
                <a:schemeClr val="tx1"/>
              </a:solidFill>
            </a:endParaRPr>
          </a:p>
        </p:txBody>
      </p:sp>
      <p:cxnSp>
        <p:nvCxnSpPr>
          <p:cNvPr id="54" name="Elbow Connector 53"/>
          <p:cNvCxnSpPr>
            <a:stCxn id="53" idx="3"/>
            <a:endCxn id="4" idx="1"/>
          </p:cNvCxnSpPr>
          <p:nvPr/>
        </p:nvCxnSpPr>
        <p:spPr>
          <a:xfrm>
            <a:off x="2147852" y="737364"/>
            <a:ext cx="823948" cy="8603"/>
          </a:xfrm>
          <a:prstGeom prst="bentConnector3">
            <a:avLst>
              <a:gd name="adj1" fmla="val 50000"/>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109230" y="2753478"/>
            <a:ext cx="271575" cy="261610"/>
          </a:xfrm>
          <a:prstGeom prst="rect">
            <a:avLst/>
          </a:prstGeom>
          <a:solidFill>
            <a:srgbClr val="00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65" name="Rectangle 64"/>
          <p:cNvSpPr/>
          <p:nvPr/>
        </p:nvSpPr>
        <p:spPr>
          <a:xfrm>
            <a:off x="99606" y="3116620"/>
            <a:ext cx="281200" cy="263237"/>
          </a:xfrm>
          <a:prstGeom prst="rect">
            <a:avLst/>
          </a:prstGeom>
          <a:solidFill>
            <a:srgbClr val="FF66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69" name="TextBox 68"/>
          <p:cNvSpPr txBox="1"/>
          <p:nvPr/>
        </p:nvSpPr>
        <p:spPr>
          <a:xfrm>
            <a:off x="335552" y="3078961"/>
            <a:ext cx="1141659" cy="338554"/>
          </a:xfrm>
          <a:prstGeom prst="rect">
            <a:avLst/>
          </a:prstGeom>
          <a:noFill/>
        </p:spPr>
        <p:txBody>
          <a:bodyPr wrap="none" rtlCol="0">
            <a:spAutoFit/>
          </a:bodyPr>
          <a:lstStyle/>
          <a:p>
            <a:r>
              <a:rPr lang="en-US" sz="1600" dirty="0"/>
              <a:t>Processes</a:t>
            </a:r>
          </a:p>
        </p:txBody>
      </p:sp>
      <p:sp>
        <p:nvSpPr>
          <p:cNvPr id="70" name="TextBox 69"/>
          <p:cNvSpPr txBox="1"/>
          <p:nvPr/>
        </p:nvSpPr>
        <p:spPr>
          <a:xfrm>
            <a:off x="335552" y="2721276"/>
            <a:ext cx="1176604" cy="338554"/>
          </a:xfrm>
          <a:prstGeom prst="rect">
            <a:avLst/>
          </a:prstGeom>
          <a:noFill/>
        </p:spPr>
        <p:txBody>
          <a:bodyPr wrap="none" rtlCol="0">
            <a:spAutoFit/>
          </a:bodyPr>
          <a:lstStyle/>
          <a:p>
            <a:r>
              <a:rPr lang="en-US" sz="1600" dirty="0"/>
              <a:t>Temp Data</a:t>
            </a:r>
          </a:p>
        </p:txBody>
      </p:sp>
      <p:sp>
        <p:nvSpPr>
          <p:cNvPr id="132" name="TextBox 131"/>
          <p:cNvSpPr txBox="1"/>
          <p:nvPr/>
        </p:nvSpPr>
        <p:spPr>
          <a:xfrm>
            <a:off x="3801507" y="1646874"/>
            <a:ext cx="1164101" cy="276999"/>
          </a:xfrm>
          <a:prstGeom prst="rect">
            <a:avLst/>
          </a:prstGeom>
          <a:noFill/>
        </p:spPr>
        <p:txBody>
          <a:bodyPr wrap="none" rtlCol="0">
            <a:spAutoFit/>
          </a:bodyPr>
          <a:lstStyle/>
          <a:p>
            <a:r>
              <a:rPr lang="en-US" sz="1200" dirty="0"/>
              <a:t>Random split?</a:t>
            </a:r>
          </a:p>
        </p:txBody>
      </p:sp>
      <p:sp>
        <p:nvSpPr>
          <p:cNvPr id="145" name="TextBox 144"/>
          <p:cNvSpPr txBox="1"/>
          <p:nvPr/>
        </p:nvSpPr>
        <p:spPr>
          <a:xfrm>
            <a:off x="6400800" y="35161"/>
            <a:ext cx="1704313" cy="276999"/>
          </a:xfrm>
          <a:prstGeom prst="rect">
            <a:avLst/>
          </a:prstGeom>
          <a:noFill/>
        </p:spPr>
        <p:txBody>
          <a:bodyPr wrap="none" rtlCol="0">
            <a:spAutoFit/>
          </a:bodyPr>
          <a:lstStyle/>
          <a:p>
            <a:r>
              <a:rPr lang="en-US" sz="1200" dirty="0"/>
              <a:t>May be the same data</a:t>
            </a:r>
          </a:p>
        </p:txBody>
      </p:sp>
      <p:sp>
        <p:nvSpPr>
          <p:cNvPr id="52" name="TextBox 51"/>
          <p:cNvSpPr txBox="1"/>
          <p:nvPr/>
        </p:nvSpPr>
        <p:spPr>
          <a:xfrm>
            <a:off x="4114800" y="3581400"/>
            <a:ext cx="990600" cy="461665"/>
          </a:xfrm>
          <a:prstGeom prst="rect">
            <a:avLst/>
          </a:prstGeom>
          <a:noFill/>
        </p:spPr>
        <p:txBody>
          <a:bodyPr wrap="square" rtlCol="0">
            <a:spAutoFit/>
          </a:bodyPr>
          <a:lstStyle/>
          <a:p>
            <a:r>
              <a:rPr lang="en-US" sz="1200" dirty="0"/>
              <a:t>Randomize parameters</a:t>
            </a:r>
          </a:p>
        </p:txBody>
      </p:sp>
      <p:cxnSp>
        <p:nvCxnSpPr>
          <p:cNvPr id="55" name="Elbow Connector 54"/>
          <p:cNvCxnSpPr>
            <a:endCxn id="31" idx="1"/>
          </p:cNvCxnSpPr>
          <p:nvPr/>
        </p:nvCxnSpPr>
        <p:spPr>
          <a:xfrm>
            <a:off x="4211782" y="4036291"/>
            <a:ext cx="862807" cy="2309"/>
          </a:xfrm>
          <a:prstGeom prst="bentConnector3">
            <a:avLst>
              <a:gd name="adj1" fmla="val 50000"/>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114800" y="4114800"/>
            <a:ext cx="914400" cy="461665"/>
          </a:xfrm>
          <a:prstGeom prst="rect">
            <a:avLst/>
          </a:prstGeom>
          <a:solidFill>
            <a:schemeClr val="bg1"/>
          </a:solidFill>
          <a:ln>
            <a:solidFill>
              <a:schemeClr val="tx1"/>
            </a:solidFill>
          </a:ln>
        </p:spPr>
        <p:txBody>
          <a:bodyPr wrap="square" rtlCol="0">
            <a:spAutoFit/>
          </a:bodyPr>
          <a:lstStyle/>
          <a:p>
            <a:pPr algn="ctr"/>
            <a:r>
              <a:rPr lang="en-US" sz="1200" dirty="0"/>
              <a:t>Sensitivity</a:t>
            </a:r>
          </a:p>
          <a:p>
            <a:pPr algn="ctr"/>
            <a:r>
              <a:rPr lang="en-US" sz="1200" dirty="0"/>
              <a:t> Testing</a:t>
            </a:r>
          </a:p>
        </p:txBody>
      </p:sp>
      <p:sp>
        <p:nvSpPr>
          <p:cNvPr id="56" name="TextBox 55"/>
          <p:cNvSpPr txBox="1"/>
          <p:nvPr/>
        </p:nvSpPr>
        <p:spPr>
          <a:xfrm>
            <a:off x="3810000" y="1905000"/>
            <a:ext cx="1371600" cy="276999"/>
          </a:xfrm>
          <a:prstGeom prst="rect">
            <a:avLst/>
          </a:prstGeom>
          <a:solidFill>
            <a:schemeClr val="bg1"/>
          </a:solidFill>
          <a:ln>
            <a:solidFill>
              <a:schemeClr val="tx1"/>
            </a:solidFill>
          </a:ln>
        </p:spPr>
        <p:txBody>
          <a:bodyPr wrap="square" rtlCol="0">
            <a:spAutoFit/>
          </a:bodyPr>
          <a:lstStyle/>
          <a:p>
            <a:pPr algn="ctr"/>
            <a:r>
              <a:rPr lang="en-US" sz="1200" dirty="0"/>
              <a:t>Cross-Validation</a:t>
            </a:r>
          </a:p>
        </p:txBody>
      </p:sp>
      <p:sp>
        <p:nvSpPr>
          <p:cNvPr id="57" name="TextBox 56"/>
          <p:cNvSpPr txBox="1"/>
          <p:nvPr/>
        </p:nvSpPr>
        <p:spPr>
          <a:xfrm>
            <a:off x="4800600" y="381000"/>
            <a:ext cx="838200" cy="276999"/>
          </a:xfrm>
          <a:prstGeom prst="rect">
            <a:avLst/>
          </a:prstGeom>
          <a:solidFill>
            <a:schemeClr val="bg1"/>
          </a:solidFill>
          <a:ln>
            <a:solidFill>
              <a:schemeClr val="tx1"/>
            </a:solidFill>
          </a:ln>
        </p:spPr>
        <p:txBody>
          <a:bodyPr wrap="square" rtlCol="0">
            <a:spAutoFit/>
          </a:bodyPr>
          <a:lstStyle/>
          <a:p>
            <a:pPr algn="ctr"/>
            <a:r>
              <a:rPr lang="en-US" sz="1200" dirty="0"/>
              <a:t>Jackknife</a:t>
            </a:r>
          </a:p>
        </p:txBody>
      </p:sp>
      <p:sp>
        <p:nvSpPr>
          <p:cNvPr id="58" name="TextBox 57"/>
          <p:cNvSpPr txBox="1"/>
          <p:nvPr/>
        </p:nvSpPr>
        <p:spPr>
          <a:xfrm>
            <a:off x="2133600" y="3657600"/>
            <a:ext cx="1143000" cy="276999"/>
          </a:xfrm>
          <a:prstGeom prst="rect">
            <a:avLst/>
          </a:prstGeom>
          <a:solidFill>
            <a:schemeClr val="bg1"/>
          </a:solidFill>
          <a:ln>
            <a:solidFill>
              <a:schemeClr val="tx1"/>
            </a:solidFill>
          </a:ln>
        </p:spPr>
        <p:txBody>
          <a:bodyPr wrap="square" rtlCol="0">
            <a:spAutoFit/>
          </a:bodyPr>
          <a:lstStyle/>
          <a:p>
            <a:pPr algn="ctr"/>
            <a:r>
              <a:rPr lang="en-US" sz="1200" dirty="0"/>
              <a:t>Monte-Carlo</a:t>
            </a:r>
          </a:p>
        </p:txBody>
      </p:sp>
      <p:sp>
        <p:nvSpPr>
          <p:cNvPr id="59" name="TextBox 58"/>
          <p:cNvSpPr txBox="1"/>
          <p:nvPr/>
        </p:nvSpPr>
        <p:spPr>
          <a:xfrm>
            <a:off x="6096000" y="1905000"/>
            <a:ext cx="1219200" cy="276999"/>
          </a:xfrm>
          <a:prstGeom prst="rect">
            <a:avLst/>
          </a:prstGeom>
          <a:solidFill>
            <a:schemeClr val="bg1"/>
          </a:solidFill>
          <a:ln>
            <a:solidFill>
              <a:schemeClr val="tx1"/>
            </a:solidFill>
          </a:ln>
        </p:spPr>
        <p:txBody>
          <a:bodyPr wrap="square" rtlCol="0">
            <a:spAutoFit/>
          </a:bodyPr>
          <a:lstStyle/>
          <a:p>
            <a:pPr algn="ctr"/>
            <a:r>
              <a:rPr lang="en-US" sz="1200" dirty="0"/>
              <a:t>Noise Injection</a:t>
            </a:r>
          </a:p>
        </p:txBody>
      </p:sp>
      <p:sp>
        <p:nvSpPr>
          <p:cNvPr id="64" name="TextBox 63"/>
          <p:cNvSpPr txBox="1"/>
          <p:nvPr/>
        </p:nvSpPr>
        <p:spPr>
          <a:xfrm>
            <a:off x="7086600" y="4876800"/>
            <a:ext cx="914400" cy="461665"/>
          </a:xfrm>
          <a:prstGeom prst="rect">
            <a:avLst/>
          </a:prstGeom>
          <a:solidFill>
            <a:schemeClr val="bg1"/>
          </a:solidFill>
          <a:ln>
            <a:solidFill>
              <a:schemeClr val="tx1"/>
            </a:solidFill>
          </a:ln>
        </p:spPr>
        <p:txBody>
          <a:bodyPr wrap="square" rtlCol="0">
            <a:spAutoFit/>
          </a:bodyPr>
          <a:lstStyle/>
          <a:p>
            <a:pPr algn="ctr"/>
            <a:r>
              <a:rPr lang="en-US" sz="1200" dirty="0"/>
              <a:t>Noise </a:t>
            </a:r>
          </a:p>
          <a:p>
            <a:pPr algn="ctr"/>
            <a:r>
              <a:rPr lang="en-US" sz="1200" dirty="0"/>
              <a:t>Injection</a:t>
            </a:r>
          </a:p>
        </p:txBody>
      </p:sp>
    </p:spTree>
    <p:extLst>
      <p:ext uri="{BB962C8B-B14F-4D97-AF65-F5344CB8AC3E}">
        <p14:creationId xmlns:p14="http://schemas.microsoft.com/office/powerpoint/2010/main" val="31990561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BB3C26F9-F3EE-4BC3-8052-961AF6A07530}"/>
              </a:ext>
            </a:extLst>
          </p:cNvPr>
          <p:cNvSpPr>
            <a:spLocks noGrp="1"/>
          </p:cNvSpPr>
          <p:nvPr>
            <p:ph type="title"/>
          </p:nvPr>
        </p:nvSpPr>
        <p:spPr/>
        <p:txBody>
          <a:bodyPr/>
          <a:lstStyle/>
          <a:p>
            <a:r>
              <a:rPr lang="en-US" altLang="en-US" dirty="0"/>
              <a:t>Specific Outputs</a:t>
            </a:r>
          </a:p>
        </p:txBody>
      </p:sp>
      <p:sp>
        <p:nvSpPr>
          <p:cNvPr id="9219" name="Content Placeholder 2">
            <a:extLst>
              <a:ext uri="{FF2B5EF4-FFF2-40B4-BE49-F238E27FC236}">
                <a16:creationId xmlns:a16="http://schemas.microsoft.com/office/drawing/2014/main" id="{608C885B-6C1E-490F-9CBE-970FDD29A290}"/>
              </a:ext>
            </a:extLst>
          </p:cNvPr>
          <p:cNvSpPr>
            <a:spLocks noGrp="1"/>
          </p:cNvSpPr>
          <p:nvPr>
            <p:ph idx="1"/>
          </p:nvPr>
        </p:nvSpPr>
        <p:spPr/>
        <p:txBody>
          <a:bodyPr/>
          <a:lstStyle/>
          <a:p>
            <a:r>
              <a:rPr lang="en-US" altLang="en-US" dirty="0"/>
              <a:t>Charts:</a:t>
            </a:r>
          </a:p>
          <a:p>
            <a:pPr lvl="1"/>
            <a:r>
              <a:rPr lang="en-US" altLang="en-US" dirty="0"/>
              <a:t>Scattergrams of response vs. independent variables with predicted output overlaid</a:t>
            </a:r>
          </a:p>
          <a:p>
            <a:pPr lvl="1"/>
            <a:r>
              <a:rPr lang="en-US" altLang="en-US" dirty="0"/>
              <a:t>Histograms of residuals</a:t>
            </a:r>
          </a:p>
          <a:p>
            <a:pPr lvl="1"/>
            <a:r>
              <a:rPr lang="en-US" altLang="en-US" dirty="0"/>
              <a:t>Others…</a:t>
            </a:r>
          </a:p>
          <a:p>
            <a:r>
              <a:rPr lang="en-US" altLang="en-US" dirty="0"/>
              <a:t>Performance Statistics:</a:t>
            </a:r>
          </a:p>
          <a:p>
            <a:pPr lvl="1"/>
            <a:r>
              <a:rPr lang="en-US" altLang="en-US" dirty="0"/>
              <a:t>R</a:t>
            </a:r>
            <a:r>
              <a:rPr lang="en-US" altLang="en-US" baseline="30000" dirty="0"/>
              <a:t>2</a:t>
            </a:r>
            <a:r>
              <a:rPr lang="en-US" altLang="en-US" dirty="0"/>
              <a:t>, AIC, Deviance, etc.</a:t>
            </a:r>
          </a:p>
          <a:p>
            <a:r>
              <a:rPr lang="en-US" altLang="en-US" dirty="0"/>
              <a:t>An output raster (modeled surface)</a:t>
            </a:r>
          </a:p>
        </p:txBody>
      </p:sp>
    </p:spTree>
    <p:extLst>
      <p:ext uri="{BB962C8B-B14F-4D97-AF65-F5344CB8AC3E}">
        <p14:creationId xmlns:p14="http://schemas.microsoft.com/office/powerpoint/2010/main" val="21586083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FFDD0427-C5F1-4D6B-BCE1-C1BA294F2424}"/>
              </a:ext>
            </a:extLst>
          </p:cNvPr>
          <p:cNvSpPr>
            <a:spLocks noGrp="1"/>
          </p:cNvSpPr>
          <p:nvPr>
            <p:ph type="title"/>
          </p:nvPr>
        </p:nvSpPr>
        <p:spPr/>
        <p:txBody>
          <a:bodyPr/>
          <a:lstStyle/>
          <a:p>
            <a:r>
              <a:rPr lang="en-US" altLang="en-US"/>
              <a:t>Situation</a:t>
            </a:r>
          </a:p>
        </p:txBody>
      </p:sp>
      <p:sp>
        <p:nvSpPr>
          <p:cNvPr id="10243" name="Content Placeholder 2">
            <a:extLst>
              <a:ext uri="{FF2B5EF4-FFF2-40B4-BE49-F238E27FC236}">
                <a16:creationId xmlns:a16="http://schemas.microsoft.com/office/drawing/2014/main" id="{B51F68E1-83B8-4880-BA4D-C7B58DA9B519}"/>
              </a:ext>
            </a:extLst>
          </p:cNvPr>
          <p:cNvSpPr>
            <a:spLocks noGrp="1"/>
          </p:cNvSpPr>
          <p:nvPr>
            <p:ph idx="1"/>
          </p:nvPr>
        </p:nvSpPr>
        <p:spPr/>
        <p:txBody>
          <a:bodyPr/>
          <a:lstStyle/>
          <a:p>
            <a:r>
              <a:rPr lang="en-US" altLang="en-US" dirty="0"/>
              <a:t>Standard modeling methods need:</a:t>
            </a:r>
          </a:p>
          <a:p>
            <a:pPr lvl="1"/>
            <a:r>
              <a:rPr lang="en-US" altLang="en-US" dirty="0"/>
              <a:t>Response variable </a:t>
            </a:r>
          </a:p>
          <a:p>
            <a:pPr lvl="1"/>
            <a:r>
              <a:rPr lang="en-US" altLang="en-US" dirty="0"/>
              <a:t>Independent variables</a:t>
            </a:r>
          </a:p>
          <a:p>
            <a:pPr lvl="1"/>
            <a:r>
              <a:rPr lang="en-US" altLang="en-US" dirty="0"/>
              <a:t>Tables (CSVs and Data Frames) work well</a:t>
            </a:r>
          </a:p>
          <a:p>
            <a:r>
              <a:rPr lang="en-US" altLang="en-US" dirty="0"/>
              <a:t>We also need:</a:t>
            </a:r>
          </a:p>
          <a:p>
            <a:pPr lvl="1"/>
            <a:r>
              <a:rPr lang="en-US" altLang="en-US" dirty="0"/>
              <a:t>Maintain X, Y coordinates</a:t>
            </a:r>
          </a:p>
          <a:p>
            <a:pPr lvl="1"/>
            <a:r>
              <a:rPr lang="en-US" altLang="en-US" dirty="0"/>
              <a:t>Build model from field/sample data</a:t>
            </a:r>
          </a:p>
          <a:p>
            <a:pPr lvl="1"/>
            <a:r>
              <a:rPr lang="en-US" altLang="en-US" dirty="0"/>
              <a:t>Build predicted output for entire study area (and often other areas)</a:t>
            </a:r>
          </a:p>
        </p:txBody>
      </p:sp>
    </p:spTree>
    <p:extLst>
      <p:ext uri="{BB962C8B-B14F-4D97-AF65-F5344CB8AC3E}">
        <p14:creationId xmlns:p14="http://schemas.microsoft.com/office/powerpoint/2010/main" val="8134515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ectangle 102">
            <a:extLst>
              <a:ext uri="{FF2B5EF4-FFF2-40B4-BE49-F238E27FC236}">
                <a16:creationId xmlns:a16="http://schemas.microsoft.com/office/drawing/2014/main" id="{600077B1-5277-41E7-886E-4EECDA6B43B3}"/>
              </a:ext>
            </a:extLst>
          </p:cNvPr>
          <p:cNvSpPr/>
          <p:nvPr/>
        </p:nvSpPr>
        <p:spPr>
          <a:xfrm>
            <a:off x="-22225" y="0"/>
            <a:ext cx="9144000" cy="6858000"/>
          </a:xfrm>
          <a:prstGeom prst="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hangingPunct="1">
              <a:defRPr/>
            </a:pPr>
            <a:endParaRPr lang="en-US" dirty="0"/>
          </a:p>
        </p:txBody>
      </p:sp>
      <p:sp>
        <p:nvSpPr>
          <p:cNvPr id="11267" name="TextBox 33">
            <a:extLst>
              <a:ext uri="{FF2B5EF4-FFF2-40B4-BE49-F238E27FC236}">
                <a16:creationId xmlns:a16="http://schemas.microsoft.com/office/drawing/2014/main" id="{3C82A3F8-39DC-47CE-B33A-18C94F5F5721}"/>
              </a:ext>
            </a:extLst>
          </p:cNvPr>
          <p:cNvSpPr txBox="1">
            <a:spLocks noChangeArrowheads="1"/>
          </p:cNvSpPr>
          <p:nvPr/>
        </p:nvSpPr>
        <p:spPr bwMode="auto">
          <a:xfrm>
            <a:off x="36513" y="152400"/>
            <a:ext cx="2044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Field/Sample data</a:t>
            </a:r>
          </a:p>
        </p:txBody>
      </p:sp>
      <p:sp>
        <p:nvSpPr>
          <p:cNvPr id="7" name="Rectangle 6">
            <a:extLst>
              <a:ext uri="{FF2B5EF4-FFF2-40B4-BE49-F238E27FC236}">
                <a16:creationId xmlns:a16="http://schemas.microsoft.com/office/drawing/2014/main" id="{D3A68193-6ACC-463A-940D-E6FF59AAD525}"/>
              </a:ext>
            </a:extLst>
          </p:cNvPr>
          <p:cNvSpPr/>
          <p:nvPr/>
        </p:nvSpPr>
        <p:spPr>
          <a:xfrm>
            <a:off x="4572000" y="914400"/>
            <a:ext cx="1828800"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tx1"/>
                </a:solidFill>
              </a:rPr>
              <a:t>Model</a:t>
            </a:r>
          </a:p>
          <a:p>
            <a:pPr algn="ctr" eaLnBrk="1" hangingPunct="1">
              <a:defRPr/>
            </a:pPr>
            <a:r>
              <a:rPr lang="en-US" dirty="0">
                <a:solidFill>
                  <a:schemeClr val="tx1"/>
                </a:solidFill>
              </a:rPr>
              <a:t>“Parameters”</a:t>
            </a:r>
          </a:p>
        </p:txBody>
      </p:sp>
      <p:pic>
        <p:nvPicPr>
          <p:cNvPr id="11269" name="Picture 6">
            <a:extLst>
              <a:ext uri="{FF2B5EF4-FFF2-40B4-BE49-F238E27FC236}">
                <a16:creationId xmlns:a16="http://schemas.microsoft.com/office/drawing/2014/main" id="{5DA4DF67-8ECF-4559-B0A6-B91C8972E8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590800"/>
            <a:ext cx="1981200" cy="184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0" name="Picture 7">
            <a:extLst>
              <a:ext uri="{FF2B5EF4-FFF2-40B4-BE49-F238E27FC236}">
                <a16:creationId xmlns:a16="http://schemas.microsoft.com/office/drawing/2014/main" id="{7BEA8967-9AC7-46E4-944B-E8A366212A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876800"/>
            <a:ext cx="1962150" cy="184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71" name="TextBox 33">
            <a:extLst>
              <a:ext uri="{FF2B5EF4-FFF2-40B4-BE49-F238E27FC236}">
                <a16:creationId xmlns:a16="http://schemas.microsoft.com/office/drawing/2014/main" id="{A95B983D-5491-4971-B71A-B8E266A74B9C}"/>
              </a:ext>
            </a:extLst>
          </p:cNvPr>
          <p:cNvSpPr txBox="1">
            <a:spLocks noChangeArrowheads="1"/>
          </p:cNvSpPr>
          <p:nvPr/>
        </p:nvSpPr>
        <p:spPr bwMode="auto">
          <a:xfrm>
            <a:off x="2819400" y="2362200"/>
            <a:ext cx="9413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t>1. Extract</a:t>
            </a:r>
          </a:p>
        </p:txBody>
      </p:sp>
      <p:pic>
        <p:nvPicPr>
          <p:cNvPr id="11272" name="Picture 10">
            <a:extLst>
              <a:ext uri="{FF2B5EF4-FFF2-40B4-BE49-F238E27FC236}">
                <a16:creationId xmlns:a16="http://schemas.microsoft.com/office/drawing/2014/main" id="{0FB91E18-121D-43AF-AB75-69C6A89A25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4876800"/>
            <a:ext cx="1933575" cy="187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73" name="TextBox 36">
            <a:extLst>
              <a:ext uri="{FF2B5EF4-FFF2-40B4-BE49-F238E27FC236}">
                <a16:creationId xmlns:a16="http://schemas.microsoft.com/office/drawing/2014/main" id="{07B584B2-9434-41F0-82BB-47BD23DD0635}"/>
              </a:ext>
            </a:extLst>
          </p:cNvPr>
          <p:cNvSpPr txBox="1">
            <a:spLocks noChangeArrowheads="1"/>
          </p:cNvSpPr>
          <p:nvPr/>
        </p:nvSpPr>
        <p:spPr bwMode="auto">
          <a:xfrm>
            <a:off x="6096000" y="5181600"/>
            <a:ext cx="7127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t>7. To </a:t>
            </a:r>
          </a:p>
          <a:p>
            <a:pPr eaLnBrk="1" hangingPunct="1">
              <a:spcBef>
                <a:spcPct val="0"/>
              </a:spcBef>
              <a:buFontTx/>
              <a:buNone/>
            </a:pPr>
            <a:r>
              <a:rPr lang="en-US" altLang="en-US" sz="1400"/>
              <a:t>Raster</a:t>
            </a:r>
          </a:p>
        </p:txBody>
      </p:sp>
      <p:cxnSp>
        <p:nvCxnSpPr>
          <p:cNvPr id="51" name="Elbow Connector 50">
            <a:extLst>
              <a:ext uri="{FF2B5EF4-FFF2-40B4-BE49-F238E27FC236}">
                <a16:creationId xmlns:a16="http://schemas.microsoft.com/office/drawing/2014/main" id="{627787F2-77EF-46F5-89BB-089FF99A6565}"/>
              </a:ext>
            </a:extLst>
          </p:cNvPr>
          <p:cNvCxnSpPr>
            <a:stCxn id="71" idx="3"/>
            <a:endCxn id="7" idx="1"/>
          </p:cNvCxnSpPr>
          <p:nvPr/>
        </p:nvCxnSpPr>
        <p:spPr>
          <a:xfrm>
            <a:off x="3062289" y="1234350"/>
            <a:ext cx="1509711" cy="22950"/>
          </a:xfrm>
          <a:prstGeom prst="bentConnector3">
            <a:avLst>
              <a:gd name="adj1" fmla="val 50000"/>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Elbow Connector 69">
            <a:extLst>
              <a:ext uri="{FF2B5EF4-FFF2-40B4-BE49-F238E27FC236}">
                <a16:creationId xmlns:a16="http://schemas.microsoft.com/office/drawing/2014/main" id="{4B6E1F2F-3D75-46FF-A891-B944B0FF0391}"/>
              </a:ext>
            </a:extLst>
          </p:cNvPr>
          <p:cNvCxnSpPr>
            <a:stCxn id="7" idx="2"/>
            <a:endCxn id="82" idx="0"/>
          </p:cNvCxnSpPr>
          <p:nvPr/>
        </p:nvCxnSpPr>
        <p:spPr>
          <a:xfrm rot="5400000">
            <a:off x="4991100" y="2095500"/>
            <a:ext cx="990600" cy="12700"/>
          </a:xfrm>
          <a:prstGeom prst="bentConnector3">
            <a:avLst>
              <a:gd name="adj1" fmla="val 50000"/>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2" name="Elbow Connector 91">
            <a:extLst>
              <a:ext uri="{FF2B5EF4-FFF2-40B4-BE49-F238E27FC236}">
                <a16:creationId xmlns:a16="http://schemas.microsoft.com/office/drawing/2014/main" id="{AAEBB0A4-2E86-492F-AAB5-216211FAEF84}"/>
              </a:ext>
            </a:extLst>
          </p:cNvPr>
          <p:cNvCxnSpPr>
            <a:stCxn id="72" idx="3"/>
            <a:endCxn id="11272" idx="1"/>
          </p:cNvCxnSpPr>
          <p:nvPr/>
        </p:nvCxnSpPr>
        <p:spPr>
          <a:xfrm>
            <a:off x="5818188" y="5730150"/>
            <a:ext cx="1192212" cy="85657"/>
          </a:xfrm>
          <a:prstGeom prst="bentConnector3">
            <a:avLst>
              <a:gd name="adj1" fmla="val 50000"/>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277" name="TextBox 29">
            <a:extLst>
              <a:ext uri="{FF2B5EF4-FFF2-40B4-BE49-F238E27FC236}">
                <a16:creationId xmlns:a16="http://schemas.microsoft.com/office/drawing/2014/main" id="{86D95986-3E80-462F-B50A-CB9FE7E48581}"/>
              </a:ext>
            </a:extLst>
          </p:cNvPr>
          <p:cNvSpPr txBox="1">
            <a:spLocks noChangeArrowheads="1"/>
          </p:cNvSpPr>
          <p:nvPr/>
        </p:nvSpPr>
        <p:spPr bwMode="auto">
          <a:xfrm>
            <a:off x="6019800" y="76200"/>
            <a:ext cx="3048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800" u="sng"/>
              <a:t>Typical</a:t>
            </a:r>
          </a:p>
        </p:txBody>
      </p:sp>
      <p:sp>
        <p:nvSpPr>
          <p:cNvPr id="21" name="Rectangle 20">
            <a:extLst>
              <a:ext uri="{FF2B5EF4-FFF2-40B4-BE49-F238E27FC236}">
                <a16:creationId xmlns:a16="http://schemas.microsoft.com/office/drawing/2014/main" id="{952FDABF-7577-4036-B5EC-D2000BAB2769}"/>
              </a:ext>
            </a:extLst>
          </p:cNvPr>
          <p:cNvSpPr/>
          <p:nvPr/>
        </p:nvSpPr>
        <p:spPr>
          <a:xfrm>
            <a:off x="4419600" y="2819400"/>
            <a:ext cx="685800"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aphicFrame>
        <p:nvGraphicFramePr>
          <p:cNvPr id="71" name="Table 70">
            <a:extLst>
              <a:ext uri="{FF2B5EF4-FFF2-40B4-BE49-F238E27FC236}">
                <a16:creationId xmlns:a16="http://schemas.microsoft.com/office/drawing/2014/main" id="{F4A78ED9-7140-4615-9FF1-E25422A2CA03}"/>
              </a:ext>
            </a:extLst>
          </p:cNvPr>
          <p:cNvGraphicFramePr>
            <a:graphicFrameLocks noGrp="1"/>
          </p:cNvGraphicFramePr>
          <p:nvPr/>
        </p:nvGraphicFramePr>
        <p:xfrm>
          <a:off x="152400" y="457200"/>
          <a:ext cx="2909889" cy="1554300"/>
        </p:xfrm>
        <a:graphic>
          <a:graphicData uri="http://schemas.openxmlformats.org/drawingml/2006/table">
            <a:tbl>
              <a:tblPr>
                <a:tableStyleId>{00A15C55-8517-42AA-B614-E9B94910E393}</a:tableStyleId>
              </a:tblPr>
              <a:tblGrid>
                <a:gridCol w="806404">
                  <a:extLst>
                    <a:ext uri="{9D8B030D-6E8A-4147-A177-3AD203B41FA5}">
                      <a16:colId xmlns:a16="http://schemas.microsoft.com/office/drawing/2014/main" val="3076257535"/>
                    </a:ext>
                  </a:extLst>
                </a:gridCol>
                <a:gridCol w="836651">
                  <a:extLst>
                    <a:ext uri="{9D8B030D-6E8A-4147-A177-3AD203B41FA5}">
                      <a16:colId xmlns:a16="http://schemas.microsoft.com/office/drawing/2014/main" val="772914650"/>
                    </a:ext>
                  </a:extLst>
                </a:gridCol>
                <a:gridCol w="795091">
                  <a:extLst>
                    <a:ext uri="{9D8B030D-6E8A-4147-A177-3AD203B41FA5}">
                      <a16:colId xmlns:a16="http://schemas.microsoft.com/office/drawing/2014/main" val="1595258107"/>
                    </a:ext>
                  </a:extLst>
                </a:gridCol>
                <a:gridCol w="471743">
                  <a:extLst>
                    <a:ext uri="{9D8B030D-6E8A-4147-A177-3AD203B41FA5}">
                      <a16:colId xmlns:a16="http://schemas.microsoft.com/office/drawing/2014/main" val="3162388491"/>
                    </a:ext>
                  </a:extLst>
                </a:gridCol>
              </a:tblGrid>
              <a:tr h="259027">
                <a:tc>
                  <a:txBody>
                    <a:bodyPr/>
                    <a:lstStyle/>
                    <a:p>
                      <a:pPr algn="l" fontAlgn="b"/>
                      <a:r>
                        <a:rPr lang="en-US" sz="1100" b="0" i="0" u="none" strike="noStrike" dirty="0">
                          <a:solidFill>
                            <a:srgbClr val="000000"/>
                          </a:solidFill>
                          <a:effectLst/>
                          <a:latin typeface="+mn-lt"/>
                        </a:rPr>
                        <a:t>X</a:t>
                      </a:r>
                    </a:p>
                  </a:txBody>
                  <a:tcPr marL="45715" marR="45715" marT="45705" marB="45705"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fontAlgn="b"/>
                      <a:r>
                        <a:rPr lang="en-US" sz="1100" b="0" i="0" u="none" strike="noStrike" dirty="0">
                          <a:solidFill>
                            <a:srgbClr val="000000"/>
                          </a:solidFill>
                          <a:effectLst/>
                          <a:latin typeface="+mn-lt"/>
                        </a:rPr>
                        <a:t>Y</a:t>
                      </a:r>
                    </a:p>
                  </a:txBody>
                  <a:tcPr marL="45715" marR="45715" marT="45705" marB="45705" anchor="b">
                    <a:lnT w="12700" cap="flat" cmpd="sng" algn="ctr">
                      <a:solidFill>
                        <a:schemeClr val="tx1"/>
                      </a:solidFill>
                      <a:prstDash val="solid"/>
                      <a:round/>
                      <a:headEnd type="none" w="med" len="med"/>
                      <a:tailEnd type="none" w="med" len="med"/>
                    </a:lnT>
                  </a:tcPr>
                </a:tc>
                <a:tc>
                  <a:txBody>
                    <a:bodyPr/>
                    <a:lstStyle/>
                    <a:p>
                      <a:pPr algn="l" fontAlgn="b"/>
                      <a:r>
                        <a:rPr lang="en-US" sz="1100" u="none" strike="noStrike" dirty="0" err="1">
                          <a:effectLst/>
                        </a:rPr>
                        <a:t>MaxHeight</a:t>
                      </a:r>
                      <a:endParaRPr lang="en-US" sz="1100" b="0" i="0" u="none" strike="noStrike" dirty="0">
                        <a:solidFill>
                          <a:srgbClr val="000000"/>
                        </a:solidFill>
                        <a:effectLst/>
                        <a:latin typeface="Calibri" panose="020F0502020204030204" pitchFamily="34" charset="0"/>
                      </a:endParaRPr>
                    </a:p>
                  </a:txBody>
                  <a:tcPr marL="45715" marR="45715" marT="45705" marB="45705" anchor="b">
                    <a:lnT w="12700" cap="flat" cmpd="sng" algn="ctr">
                      <a:solidFill>
                        <a:schemeClr val="tx1"/>
                      </a:solidFill>
                      <a:prstDash val="solid"/>
                      <a:round/>
                      <a:headEnd type="none" w="med" len="med"/>
                      <a:tailEnd type="none" w="med" len="med"/>
                    </a:lnT>
                  </a:tcPr>
                </a:tc>
                <a:tc>
                  <a:txBody>
                    <a:bodyPr/>
                    <a:lstStyle/>
                    <a:p>
                      <a:pPr algn="l" fontAlgn="b"/>
                      <a:r>
                        <a:rPr lang="en-US" sz="1100" u="none" strike="noStrike" dirty="0">
                          <a:effectLst/>
                        </a:rPr>
                        <a:t>Temp</a:t>
                      </a:r>
                      <a:endParaRPr lang="en-US" sz="1100" b="0" i="0" u="none" strike="noStrike" dirty="0">
                        <a:solidFill>
                          <a:srgbClr val="000000"/>
                        </a:solidFill>
                        <a:effectLst/>
                        <a:latin typeface="Calibri" panose="020F0502020204030204" pitchFamily="34" charset="0"/>
                      </a:endParaRPr>
                    </a:p>
                  </a:txBody>
                  <a:tcPr marL="45715" marR="45715" marT="45705" marB="45705"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920664281"/>
                  </a:ext>
                </a:extLst>
              </a:tr>
              <a:tr h="259027">
                <a:tc>
                  <a:txBody>
                    <a:bodyPr/>
                    <a:lstStyle/>
                    <a:p>
                      <a:pPr algn="r" fontAlgn="b"/>
                      <a:r>
                        <a:rPr lang="en-US" sz="1100" b="0" i="0" u="none" strike="noStrike">
                          <a:solidFill>
                            <a:srgbClr val="000000"/>
                          </a:solidFill>
                          <a:effectLst/>
                          <a:latin typeface="+mn-lt"/>
                        </a:rPr>
                        <a:t>41.005405</a:t>
                      </a:r>
                    </a:p>
                  </a:txBody>
                  <a:tcPr marL="45715" marR="45715" marT="45705" marB="45705" anchor="b">
                    <a:lnL w="12700" cap="flat" cmpd="sng" algn="ctr">
                      <a:solidFill>
                        <a:schemeClr val="tx1"/>
                      </a:solidFill>
                      <a:prstDash val="solid"/>
                      <a:round/>
                      <a:headEnd type="none" w="med" len="med"/>
                      <a:tailEnd type="none" w="med" len="med"/>
                    </a:lnL>
                  </a:tcPr>
                </a:tc>
                <a:tc>
                  <a:txBody>
                    <a:bodyPr/>
                    <a:lstStyle/>
                    <a:p>
                      <a:pPr algn="r" fontAlgn="b"/>
                      <a:r>
                        <a:rPr lang="en-US" sz="1100" b="0" i="0" u="none" strike="noStrike">
                          <a:solidFill>
                            <a:srgbClr val="000000"/>
                          </a:solidFill>
                          <a:effectLst/>
                          <a:latin typeface="+mn-lt"/>
                        </a:rPr>
                        <a:t>-122.48657</a:t>
                      </a:r>
                    </a:p>
                  </a:txBody>
                  <a:tcPr marL="45715" marR="45715" marT="45705" marB="45705" anchor="b"/>
                </a:tc>
                <a:tc>
                  <a:txBody>
                    <a:bodyPr/>
                    <a:lstStyle/>
                    <a:p>
                      <a:pPr algn="r" fontAlgn="b"/>
                      <a:r>
                        <a:rPr lang="en-US" sz="1100" u="none" strike="noStrike" dirty="0">
                          <a:effectLst/>
                        </a:rPr>
                        <a:t>50</a:t>
                      </a:r>
                      <a:endParaRPr lang="en-US" sz="1100" b="0" i="0" u="none" strike="noStrike" dirty="0">
                        <a:solidFill>
                          <a:srgbClr val="000000"/>
                        </a:solidFill>
                        <a:effectLst/>
                        <a:latin typeface="Calibri" panose="020F0502020204030204" pitchFamily="34" charset="0"/>
                      </a:endParaRPr>
                    </a:p>
                  </a:txBody>
                  <a:tcPr marL="45715" marR="45715" marT="45705" marB="45705" anchor="b"/>
                </a:tc>
                <a:tc>
                  <a:txBody>
                    <a:bodyPr/>
                    <a:lstStyle/>
                    <a:p>
                      <a:pPr algn="r" fontAlgn="b"/>
                      <a:r>
                        <a:rPr lang="en-US" sz="1100" u="none" strike="noStrike" dirty="0">
                          <a:effectLst/>
                        </a:rPr>
                        <a:t>71</a:t>
                      </a:r>
                      <a:endParaRPr lang="en-US" sz="1100" b="0" i="0" u="none" strike="noStrike" dirty="0">
                        <a:solidFill>
                          <a:srgbClr val="000000"/>
                        </a:solidFill>
                        <a:effectLst/>
                        <a:latin typeface="Calibri" panose="020F0502020204030204" pitchFamily="34" charset="0"/>
                      </a:endParaRPr>
                    </a:p>
                  </a:txBody>
                  <a:tcPr marL="45715" marR="45715" marT="45705" marB="45705" anchor="b"/>
                </a:tc>
                <a:extLst>
                  <a:ext uri="{0D108BD9-81ED-4DB2-BD59-A6C34878D82A}">
                    <a16:rowId xmlns:a16="http://schemas.microsoft.com/office/drawing/2014/main" val="408110618"/>
                  </a:ext>
                </a:extLst>
              </a:tr>
              <a:tr h="259027">
                <a:tc>
                  <a:txBody>
                    <a:bodyPr/>
                    <a:lstStyle/>
                    <a:p>
                      <a:pPr algn="r" fontAlgn="b"/>
                      <a:r>
                        <a:rPr lang="en-US" sz="1100" b="0" i="0" u="none" strike="noStrike">
                          <a:solidFill>
                            <a:srgbClr val="000000"/>
                          </a:solidFill>
                          <a:effectLst/>
                          <a:latin typeface="+mn-lt"/>
                        </a:rPr>
                        <a:t>39.653127</a:t>
                      </a:r>
                    </a:p>
                  </a:txBody>
                  <a:tcPr marL="45715" marR="45715" marT="45705" marB="45705" anchor="b">
                    <a:lnL w="12700" cap="flat" cmpd="sng" algn="ctr">
                      <a:solidFill>
                        <a:schemeClr val="tx1"/>
                      </a:solidFill>
                      <a:prstDash val="solid"/>
                      <a:round/>
                      <a:headEnd type="none" w="med" len="med"/>
                      <a:tailEnd type="none" w="med" len="med"/>
                    </a:lnL>
                  </a:tcPr>
                </a:tc>
                <a:tc>
                  <a:txBody>
                    <a:bodyPr/>
                    <a:lstStyle/>
                    <a:p>
                      <a:pPr algn="r" fontAlgn="b"/>
                      <a:r>
                        <a:rPr lang="en-US" sz="1100" b="0" i="0" u="none" strike="noStrike">
                          <a:solidFill>
                            <a:srgbClr val="000000"/>
                          </a:solidFill>
                          <a:effectLst/>
                          <a:latin typeface="+mn-lt"/>
                        </a:rPr>
                        <a:t>-123.33429</a:t>
                      </a:r>
                    </a:p>
                  </a:txBody>
                  <a:tcPr marL="45715" marR="45715" marT="45705" marB="45705" anchor="b"/>
                </a:tc>
                <a:tc>
                  <a:txBody>
                    <a:bodyPr/>
                    <a:lstStyle/>
                    <a:p>
                      <a:pPr algn="r" fontAlgn="b"/>
                      <a:r>
                        <a:rPr lang="en-US" sz="1100" u="none" strike="noStrike" dirty="0">
                          <a:effectLst/>
                        </a:rPr>
                        <a:t>43</a:t>
                      </a:r>
                      <a:endParaRPr lang="en-US" sz="1100" b="0" i="0" u="none" strike="noStrike" dirty="0">
                        <a:solidFill>
                          <a:srgbClr val="000000"/>
                        </a:solidFill>
                        <a:effectLst/>
                        <a:latin typeface="Calibri" panose="020F0502020204030204" pitchFamily="34" charset="0"/>
                      </a:endParaRPr>
                    </a:p>
                  </a:txBody>
                  <a:tcPr marL="45715" marR="45715" marT="45705" marB="45705" anchor="b"/>
                </a:tc>
                <a:tc>
                  <a:txBody>
                    <a:bodyPr/>
                    <a:lstStyle/>
                    <a:p>
                      <a:pPr algn="r" fontAlgn="b"/>
                      <a:r>
                        <a:rPr lang="en-US" sz="1100" u="none" strike="noStrike">
                          <a:effectLst/>
                        </a:rPr>
                        <a:t>55</a:t>
                      </a:r>
                      <a:endParaRPr lang="en-US" sz="1100" b="0" i="0" u="none" strike="noStrike">
                        <a:solidFill>
                          <a:srgbClr val="000000"/>
                        </a:solidFill>
                        <a:effectLst/>
                        <a:latin typeface="Calibri" panose="020F0502020204030204" pitchFamily="34" charset="0"/>
                      </a:endParaRPr>
                    </a:p>
                  </a:txBody>
                  <a:tcPr marL="45715" marR="45715" marT="45705" marB="45705" anchor="b"/>
                </a:tc>
                <a:extLst>
                  <a:ext uri="{0D108BD9-81ED-4DB2-BD59-A6C34878D82A}">
                    <a16:rowId xmlns:a16="http://schemas.microsoft.com/office/drawing/2014/main" val="3451729652"/>
                  </a:ext>
                </a:extLst>
              </a:tr>
              <a:tr h="259027">
                <a:tc>
                  <a:txBody>
                    <a:bodyPr/>
                    <a:lstStyle/>
                    <a:p>
                      <a:pPr algn="r" fontAlgn="b"/>
                      <a:r>
                        <a:rPr lang="en-US" sz="1100" b="0" i="0" u="none" strike="noStrike">
                          <a:solidFill>
                            <a:srgbClr val="000000"/>
                          </a:solidFill>
                          <a:effectLst/>
                          <a:latin typeface="+mn-lt"/>
                        </a:rPr>
                        <a:t>37.326406</a:t>
                      </a:r>
                    </a:p>
                  </a:txBody>
                  <a:tcPr marL="45715" marR="45715" marT="45705" marB="45705" anchor="b">
                    <a:lnL w="12700" cap="flat" cmpd="sng" algn="ctr">
                      <a:solidFill>
                        <a:schemeClr val="tx1"/>
                      </a:solidFill>
                      <a:prstDash val="solid"/>
                      <a:round/>
                      <a:headEnd type="none" w="med" len="med"/>
                      <a:tailEnd type="none" w="med" len="med"/>
                    </a:lnL>
                  </a:tcPr>
                </a:tc>
                <a:tc>
                  <a:txBody>
                    <a:bodyPr/>
                    <a:lstStyle/>
                    <a:p>
                      <a:pPr algn="r" fontAlgn="b"/>
                      <a:r>
                        <a:rPr lang="en-US" sz="1100" b="0" i="0" u="none" strike="noStrike">
                          <a:solidFill>
                            <a:srgbClr val="000000"/>
                          </a:solidFill>
                          <a:effectLst/>
                          <a:latin typeface="+mn-lt"/>
                        </a:rPr>
                        <a:t>-119.70232</a:t>
                      </a:r>
                    </a:p>
                  </a:txBody>
                  <a:tcPr marL="45715" marR="45715" marT="45705" marB="45705" anchor="b"/>
                </a:tc>
                <a:tc>
                  <a:txBody>
                    <a:bodyPr/>
                    <a:lstStyle/>
                    <a:p>
                      <a:pPr algn="r" fontAlgn="b"/>
                      <a:r>
                        <a:rPr lang="en-US" sz="1100" u="none" strike="noStrike" dirty="0">
                          <a:effectLst/>
                        </a:rPr>
                        <a:t>32</a:t>
                      </a:r>
                      <a:endParaRPr lang="en-US" sz="1100" b="0" i="0" u="none" strike="noStrike" dirty="0">
                        <a:solidFill>
                          <a:srgbClr val="000000"/>
                        </a:solidFill>
                        <a:effectLst/>
                        <a:latin typeface="Calibri" panose="020F0502020204030204" pitchFamily="34" charset="0"/>
                      </a:endParaRPr>
                    </a:p>
                  </a:txBody>
                  <a:tcPr marL="45715" marR="45715" marT="45705" marB="45705" anchor="b"/>
                </a:tc>
                <a:tc>
                  <a:txBody>
                    <a:bodyPr/>
                    <a:lstStyle/>
                    <a:p>
                      <a:pPr algn="r" fontAlgn="b"/>
                      <a:r>
                        <a:rPr lang="en-US" sz="1100" u="none" strike="noStrike" dirty="0">
                          <a:effectLst/>
                        </a:rPr>
                        <a:t>79</a:t>
                      </a:r>
                      <a:endParaRPr lang="en-US" sz="1100" b="0" i="0" u="none" strike="noStrike" dirty="0">
                        <a:solidFill>
                          <a:srgbClr val="000000"/>
                        </a:solidFill>
                        <a:effectLst/>
                        <a:latin typeface="Calibri" panose="020F0502020204030204" pitchFamily="34" charset="0"/>
                      </a:endParaRPr>
                    </a:p>
                  </a:txBody>
                  <a:tcPr marL="45715" marR="45715" marT="45705" marB="45705" anchor="b"/>
                </a:tc>
                <a:extLst>
                  <a:ext uri="{0D108BD9-81ED-4DB2-BD59-A6C34878D82A}">
                    <a16:rowId xmlns:a16="http://schemas.microsoft.com/office/drawing/2014/main" val="1290951474"/>
                  </a:ext>
                </a:extLst>
              </a:tr>
              <a:tr h="259027">
                <a:tc>
                  <a:txBody>
                    <a:bodyPr/>
                    <a:lstStyle/>
                    <a:p>
                      <a:pPr algn="r" fontAlgn="b"/>
                      <a:r>
                        <a:rPr lang="en-US" sz="1100" b="0" i="0" u="none" strike="noStrike">
                          <a:solidFill>
                            <a:srgbClr val="000000"/>
                          </a:solidFill>
                          <a:effectLst/>
                          <a:latin typeface="+mn-lt"/>
                        </a:rPr>
                        <a:t>41.392173</a:t>
                      </a:r>
                    </a:p>
                  </a:txBody>
                  <a:tcPr marL="45715" marR="45715" marT="45705" marB="45705" anchor="b">
                    <a:lnL w="12700" cap="flat" cmpd="sng" algn="ctr">
                      <a:solidFill>
                        <a:schemeClr val="tx1"/>
                      </a:solidFill>
                      <a:prstDash val="solid"/>
                      <a:round/>
                      <a:headEnd type="none" w="med" len="med"/>
                      <a:tailEnd type="none" w="med" len="med"/>
                    </a:lnL>
                  </a:tcPr>
                </a:tc>
                <a:tc>
                  <a:txBody>
                    <a:bodyPr/>
                    <a:lstStyle/>
                    <a:p>
                      <a:pPr algn="r" fontAlgn="b"/>
                      <a:r>
                        <a:rPr lang="en-US" sz="1100" b="0" i="0" u="none" strike="noStrike">
                          <a:solidFill>
                            <a:srgbClr val="000000"/>
                          </a:solidFill>
                          <a:effectLst/>
                          <a:latin typeface="+mn-lt"/>
                        </a:rPr>
                        <a:t>-122.03255</a:t>
                      </a:r>
                    </a:p>
                  </a:txBody>
                  <a:tcPr marL="45715" marR="45715" marT="45705" marB="45705" anchor="b"/>
                </a:tc>
                <a:tc>
                  <a:txBody>
                    <a:bodyPr/>
                    <a:lstStyle/>
                    <a:p>
                      <a:pPr algn="r" fontAlgn="b"/>
                      <a:r>
                        <a:rPr lang="en-US" sz="1100" u="none" strike="noStrike" dirty="0">
                          <a:effectLst/>
                        </a:rPr>
                        <a:t>51</a:t>
                      </a:r>
                      <a:endParaRPr lang="en-US" sz="1100" b="0" i="0" u="none" strike="noStrike" dirty="0">
                        <a:solidFill>
                          <a:srgbClr val="000000"/>
                        </a:solidFill>
                        <a:effectLst/>
                        <a:latin typeface="Calibri" panose="020F0502020204030204" pitchFamily="34" charset="0"/>
                      </a:endParaRPr>
                    </a:p>
                  </a:txBody>
                  <a:tcPr marL="45715" marR="45715" marT="45705" marB="45705" anchor="b"/>
                </a:tc>
                <a:tc>
                  <a:txBody>
                    <a:bodyPr/>
                    <a:lstStyle/>
                    <a:p>
                      <a:pPr algn="r" fontAlgn="b"/>
                      <a:r>
                        <a:rPr lang="en-US" sz="1100" u="none" strike="noStrike">
                          <a:effectLst/>
                        </a:rPr>
                        <a:t>68</a:t>
                      </a:r>
                      <a:endParaRPr lang="en-US" sz="1100" b="0" i="0" u="none" strike="noStrike">
                        <a:solidFill>
                          <a:srgbClr val="000000"/>
                        </a:solidFill>
                        <a:effectLst/>
                        <a:latin typeface="Calibri" panose="020F0502020204030204" pitchFamily="34" charset="0"/>
                      </a:endParaRPr>
                    </a:p>
                  </a:txBody>
                  <a:tcPr marL="45715" marR="45715" marT="45705" marB="45705" anchor="b"/>
                </a:tc>
                <a:extLst>
                  <a:ext uri="{0D108BD9-81ED-4DB2-BD59-A6C34878D82A}">
                    <a16:rowId xmlns:a16="http://schemas.microsoft.com/office/drawing/2014/main" val="3270360675"/>
                  </a:ext>
                </a:extLst>
              </a:tr>
              <a:tr h="259027">
                <a:tc>
                  <a:txBody>
                    <a:bodyPr/>
                    <a:lstStyle/>
                    <a:p>
                      <a:pPr algn="r" fontAlgn="b"/>
                      <a:r>
                        <a:rPr lang="en-US" sz="1100" b="0" i="0" u="none" strike="noStrike" dirty="0">
                          <a:solidFill>
                            <a:srgbClr val="000000"/>
                          </a:solidFill>
                          <a:effectLst/>
                          <a:latin typeface="+mn-lt"/>
                        </a:rPr>
                        <a:t>37.378509</a:t>
                      </a:r>
                    </a:p>
                  </a:txBody>
                  <a:tcPr marL="45715" marR="45715" marT="45705" marB="45705"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mn-lt"/>
                        </a:rPr>
                        <a:t>-119.17363</a:t>
                      </a:r>
                    </a:p>
                  </a:txBody>
                  <a:tcPr marL="45715" marR="45715" marT="45705" marB="45705" anchor="b">
                    <a:lnB w="12700" cap="flat" cmpd="sng" algn="ctr">
                      <a:solidFill>
                        <a:schemeClr val="tx1"/>
                      </a:solidFill>
                      <a:prstDash val="solid"/>
                      <a:round/>
                      <a:headEnd type="none" w="med" len="med"/>
                      <a:tailEnd type="none" w="med" len="med"/>
                    </a:lnB>
                  </a:tcPr>
                </a:tc>
                <a:tc>
                  <a:txBody>
                    <a:bodyPr/>
                    <a:lstStyle/>
                    <a:p>
                      <a:pPr algn="r" fontAlgn="b"/>
                      <a:r>
                        <a:rPr lang="en-US" sz="1100" u="none" strike="noStrike" dirty="0">
                          <a:effectLst/>
                        </a:rPr>
                        <a:t>62</a:t>
                      </a:r>
                      <a:endParaRPr lang="en-US" sz="1100" b="0" i="0" u="none" strike="noStrike" dirty="0">
                        <a:solidFill>
                          <a:srgbClr val="000000"/>
                        </a:solidFill>
                        <a:effectLst/>
                        <a:latin typeface="Calibri" panose="020F0502020204030204" pitchFamily="34" charset="0"/>
                      </a:endParaRPr>
                    </a:p>
                  </a:txBody>
                  <a:tcPr marL="45715" marR="45715" marT="45705" marB="45705" anchor="b">
                    <a:lnB w="12700" cap="flat" cmpd="sng" algn="ctr">
                      <a:solidFill>
                        <a:schemeClr val="tx1"/>
                      </a:solidFill>
                      <a:prstDash val="solid"/>
                      <a:round/>
                      <a:headEnd type="none" w="med" len="med"/>
                      <a:tailEnd type="none" w="med" len="med"/>
                    </a:lnB>
                  </a:tcPr>
                </a:tc>
                <a:tc>
                  <a:txBody>
                    <a:bodyPr/>
                    <a:lstStyle/>
                    <a:p>
                      <a:pPr algn="r" fontAlgn="b"/>
                      <a:r>
                        <a:rPr lang="en-US" sz="1100" u="none" strike="noStrike" dirty="0">
                          <a:effectLst/>
                        </a:rPr>
                        <a:t>102</a:t>
                      </a:r>
                      <a:endParaRPr lang="en-US" sz="1100" b="0" i="0" u="none" strike="noStrike" dirty="0">
                        <a:solidFill>
                          <a:srgbClr val="000000"/>
                        </a:solidFill>
                        <a:effectLst/>
                        <a:latin typeface="Calibri" panose="020F0502020204030204" pitchFamily="34" charset="0"/>
                      </a:endParaRPr>
                    </a:p>
                  </a:txBody>
                  <a:tcPr marL="45715" marR="45715" marT="45705" marB="45705"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22891995"/>
                  </a:ext>
                </a:extLst>
              </a:tr>
            </a:tbl>
          </a:graphicData>
        </a:graphic>
      </p:graphicFrame>
      <p:sp>
        <p:nvSpPr>
          <p:cNvPr id="88" name="Rectangle 87">
            <a:extLst>
              <a:ext uri="{FF2B5EF4-FFF2-40B4-BE49-F238E27FC236}">
                <a16:creationId xmlns:a16="http://schemas.microsoft.com/office/drawing/2014/main" id="{A6596FA6-12FE-4506-84E9-1D6E0EF31102}"/>
              </a:ext>
            </a:extLst>
          </p:cNvPr>
          <p:cNvSpPr/>
          <p:nvPr/>
        </p:nvSpPr>
        <p:spPr>
          <a:xfrm>
            <a:off x="5715000" y="5257800"/>
            <a:ext cx="609600"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11317" name="TextBox 26">
            <a:extLst>
              <a:ext uri="{FF2B5EF4-FFF2-40B4-BE49-F238E27FC236}">
                <a16:creationId xmlns:a16="http://schemas.microsoft.com/office/drawing/2014/main" id="{36D25825-E56A-4DE0-AF48-193759AA3441}"/>
              </a:ext>
            </a:extLst>
          </p:cNvPr>
          <p:cNvSpPr txBox="1">
            <a:spLocks noChangeArrowheads="1"/>
          </p:cNvSpPr>
          <p:nvPr/>
        </p:nvSpPr>
        <p:spPr bwMode="auto">
          <a:xfrm>
            <a:off x="3171825" y="952500"/>
            <a:ext cx="16002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t>2. Build Model</a:t>
            </a:r>
          </a:p>
        </p:txBody>
      </p:sp>
      <p:sp>
        <p:nvSpPr>
          <p:cNvPr id="11318" name="TextBox 26">
            <a:extLst>
              <a:ext uri="{FF2B5EF4-FFF2-40B4-BE49-F238E27FC236}">
                <a16:creationId xmlns:a16="http://schemas.microsoft.com/office/drawing/2014/main" id="{4EC2F4D9-4B0D-4B4C-AD74-A2E40A5C5430}"/>
              </a:ext>
            </a:extLst>
          </p:cNvPr>
          <p:cNvSpPr txBox="1">
            <a:spLocks noChangeArrowheads="1"/>
          </p:cNvSpPr>
          <p:nvPr/>
        </p:nvSpPr>
        <p:spPr bwMode="auto">
          <a:xfrm>
            <a:off x="5486400" y="3810000"/>
            <a:ext cx="1920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t>6. Add To Data Frame</a:t>
            </a:r>
          </a:p>
        </p:txBody>
      </p:sp>
      <p:cxnSp>
        <p:nvCxnSpPr>
          <p:cNvPr id="38" name="Elbow Connector 37">
            <a:extLst>
              <a:ext uri="{FF2B5EF4-FFF2-40B4-BE49-F238E27FC236}">
                <a16:creationId xmlns:a16="http://schemas.microsoft.com/office/drawing/2014/main" id="{D12DC853-15E2-40D1-A238-AAC4EC30CDD3}"/>
              </a:ext>
            </a:extLst>
          </p:cNvPr>
          <p:cNvCxnSpPr>
            <a:stCxn id="11269" idx="3"/>
            <a:endCxn id="18" idx="2"/>
          </p:cNvCxnSpPr>
          <p:nvPr/>
        </p:nvCxnSpPr>
        <p:spPr>
          <a:xfrm flipV="1">
            <a:off x="2133600" y="2016125"/>
            <a:ext cx="685800" cy="1498600"/>
          </a:xfrm>
          <a:prstGeom prst="bentConnector2">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2E52C14E-418E-4AEC-925C-A43F6B3F1B6A}"/>
              </a:ext>
            </a:extLst>
          </p:cNvPr>
          <p:cNvSpPr/>
          <p:nvPr/>
        </p:nvSpPr>
        <p:spPr>
          <a:xfrm>
            <a:off x="2590800" y="457200"/>
            <a:ext cx="457200" cy="15589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cxnSp>
        <p:nvCxnSpPr>
          <p:cNvPr id="53" name="Elbow Connector 52">
            <a:extLst>
              <a:ext uri="{FF2B5EF4-FFF2-40B4-BE49-F238E27FC236}">
                <a16:creationId xmlns:a16="http://schemas.microsoft.com/office/drawing/2014/main" id="{B8D05037-C889-4D75-B53E-5A1A9B67D79B}"/>
              </a:ext>
            </a:extLst>
          </p:cNvPr>
          <p:cNvCxnSpPr>
            <a:stCxn id="11269" idx="2"/>
            <a:endCxn id="11270" idx="0"/>
          </p:cNvCxnSpPr>
          <p:nvPr/>
        </p:nvCxnSpPr>
        <p:spPr>
          <a:xfrm rot="5400000">
            <a:off x="918369" y="4652169"/>
            <a:ext cx="439737" cy="9525"/>
          </a:xfrm>
          <a:prstGeom prst="bentConnector3">
            <a:avLst>
              <a:gd name="adj1" fmla="val 50000"/>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322" name="TextBox 26">
            <a:extLst>
              <a:ext uri="{FF2B5EF4-FFF2-40B4-BE49-F238E27FC236}">
                <a16:creationId xmlns:a16="http://schemas.microsoft.com/office/drawing/2014/main" id="{37BA9530-0A70-427D-BFA3-18162427C6F1}"/>
              </a:ext>
            </a:extLst>
          </p:cNvPr>
          <p:cNvSpPr txBox="1">
            <a:spLocks noChangeArrowheads="1"/>
          </p:cNvSpPr>
          <p:nvPr/>
        </p:nvSpPr>
        <p:spPr bwMode="auto">
          <a:xfrm>
            <a:off x="1143000" y="4495800"/>
            <a:ext cx="1117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t>3. To Points</a:t>
            </a:r>
          </a:p>
        </p:txBody>
      </p:sp>
      <p:graphicFrame>
        <p:nvGraphicFramePr>
          <p:cNvPr id="72" name="Table 71">
            <a:extLst>
              <a:ext uri="{FF2B5EF4-FFF2-40B4-BE49-F238E27FC236}">
                <a16:creationId xmlns:a16="http://schemas.microsoft.com/office/drawing/2014/main" id="{D0FBEDBA-7C3F-423D-AF1D-0A6489984A6F}"/>
              </a:ext>
            </a:extLst>
          </p:cNvPr>
          <p:cNvGraphicFramePr>
            <a:graphicFrameLocks noGrp="1"/>
          </p:cNvGraphicFramePr>
          <p:nvPr/>
        </p:nvGraphicFramePr>
        <p:xfrm>
          <a:off x="2895600" y="4953000"/>
          <a:ext cx="2922588" cy="1554300"/>
        </p:xfrm>
        <a:graphic>
          <a:graphicData uri="http://schemas.openxmlformats.org/drawingml/2006/table">
            <a:tbl>
              <a:tblPr>
                <a:tableStyleId>{00A15C55-8517-42AA-B614-E9B94910E393}</a:tableStyleId>
              </a:tblPr>
              <a:tblGrid>
                <a:gridCol w="785163">
                  <a:extLst>
                    <a:ext uri="{9D8B030D-6E8A-4147-A177-3AD203B41FA5}">
                      <a16:colId xmlns:a16="http://schemas.microsoft.com/office/drawing/2014/main" val="3076257535"/>
                    </a:ext>
                  </a:extLst>
                </a:gridCol>
                <a:gridCol w="720805">
                  <a:extLst>
                    <a:ext uri="{9D8B030D-6E8A-4147-A177-3AD203B41FA5}">
                      <a16:colId xmlns:a16="http://schemas.microsoft.com/office/drawing/2014/main" val="772914650"/>
                    </a:ext>
                  </a:extLst>
                </a:gridCol>
                <a:gridCol w="745590">
                  <a:extLst>
                    <a:ext uri="{9D8B030D-6E8A-4147-A177-3AD203B41FA5}">
                      <a16:colId xmlns:a16="http://schemas.microsoft.com/office/drawing/2014/main" val="3162388491"/>
                    </a:ext>
                  </a:extLst>
                </a:gridCol>
                <a:gridCol w="671030">
                  <a:extLst>
                    <a:ext uri="{9D8B030D-6E8A-4147-A177-3AD203B41FA5}">
                      <a16:colId xmlns:a16="http://schemas.microsoft.com/office/drawing/2014/main" val="1167438335"/>
                    </a:ext>
                  </a:extLst>
                </a:gridCol>
              </a:tblGrid>
              <a:tr h="259027">
                <a:tc>
                  <a:txBody>
                    <a:bodyPr/>
                    <a:lstStyle/>
                    <a:p>
                      <a:pPr algn="l" fontAlgn="b"/>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45708" marR="45708" marT="45705" marB="45705"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fontAlgn="b"/>
                      <a:r>
                        <a:rPr lang="en-US" sz="1100" u="none" strike="noStrike" dirty="0">
                          <a:effectLst/>
                        </a:rPr>
                        <a:t>Y</a:t>
                      </a:r>
                      <a:endParaRPr lang="en-US" sz="1100" b="0" i="0" u="none" strike="noStrike" dirty="0">
                        <a:solidFill>
                          <a:srgbClr val="000000"/>
                        </a:solidFill>
                        <a:effectLst/>
                        <a:latin typeface="Calibri" panose="020F0502020204030204" pitchFamily="34" charset="0"/>
                      </a:endParaRPr>
                    </a:p>
                  </a:txBody>
                  <a:tcPr marL="45708" marR="45708" marT="45705" marB="45705" anchor="b">
                    <a:lnT w="12700" cap="flat" cmpd="sng" algn="ctr">
                      <a:solidFill>
                        <a:schemeClr val="tx1"/>
                      </a:solidFill>
                      <a:prstDash val="solid"/>
                      <a:round/>
                      <a:headEnd type="none" w="med" len="med"/>
                      <a:tailEnd type="none" w="med" len="med"/>
                    </a:lnT>
                  </a:tcPr>
                </a:tc>
                <a:tc>
                  <a:txBody>
                    <a:bodyPr/>
                    <a:lstStyle/>
                    <a:p>
                      <a:pPr algn="l" fontAlgn="b"/>
                      <a:r>
                        <a:rPr lang="en-US" sz="1100" u="none" strike="noStrike" dirty="0">
                          <a:effectLst/>
                        </a:rPr>
                        <a:t>Temp</a:t>
                      </a:r>
                      <a:endParaRPr lang="en-US" sz="1100" b="0" i="0" u="none" strike="noStrike" dirty="0">
                        <a:solidFill>
                          <a:srgbClr val="000000"/>
                        </a:solidFill>
                        <a:effectLst/>
                        <a:latin typeface="Calibri" panose="020F0502020204030204" pitchFamily="34" charset="0"/>
                      </a:endParaRPr>
                    </a:p>
                  </a:txBody>
                  <a:tcPr marL="45708" marR="45708" marT="45705" marB="45705" anchor="b">
                    <a:lnT w="12700" cap="flat" cmpd="sng" algn="ctr">
                      <a:solidFill>
                        <a:schemeClr val="tx1"/>
                      </a:solidFill>
                      <a:prstDash val="solid"/>
                      <a:round/>
                      <a:headEnd type="none" w="med" len="med"/>
                      <a:tailEnd type="none" w="med" len="med"/>
                    </a:lnT>
                  </a:tcPr>
                </a:tc>
                <a:tc>
                  <a:txBody>
                    <a:bodyPr/>
                    <a:lstStyle/>
                    <a:p>
                      <a:pPr algn="l" fontAlgn="b"/>
                      <a:r>
                        <a:rPr lang="en-US" sz="1100" u="none" strike="noStrike">
                          <a:effectLst/>
                        </a:rPr>
                        <a:t>Predict</a:t>
                      </a:r>
                      <a:endParaRPr lang="en-US" sz="1100" b="0" i="0" u="none" strike="noStrike">
                        <a:solidFill>
                          <a:srgbClr val="000000"/>
                        </a:solidFill>
                        <a:effectLst/>
                        <a:latin typeface="Calibri" panose="020F0502020204030204" pitchFamily="34" charset="0"/>
                      </a:endParaRPr>
                    </a:p>
                  </a:txBody>
                  <a:tcPr marL="45708" marR="45708" marT="45705" marB="45705"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920664281"/>
                  </a:ext>
                </a:extLst>
              </a:tr>
              <a:tr h="259027">
                <a:tc>
                  <a:txBody>
                    <a:bodyPr/>
                    <a:lstStyle/>
                    <a:p>
                      <a:pPr algn="r" fontAlgn="b"/>
                      <a:r>
                        <a:rPr lang="en-US" sz="1100" u="none" strike="noStrike" dirty="0">
                          <a:effectLst/>
                        </a:rPr>
                        <a:t>-123.677</a:t>
                      </a:r>
                      <a:endParaRPr lang="en-US" sz="1100" b="0" i="0" u="none" strike="noStrike" dirty="0">
                        <a:solidFill>
                          <a:srgbClr val="000000"/>
                        </a:solidFill>
                        <a:effectLst/>
                        <a:latin typeface="Calibri" panose="020F0502020204030204" pitchFamily="34" charset="0"/>
                      </a:endParaRPr>
                    </a:p>
                  </a:txBody>
                  <a:tcPr marL="45708" marR="45708" marT="45705" marB="45705" anchor="b">
                    <a:lnL w="12700" cap="flat" cmpd="sng" algn="ctr">
                      <a:solidFill>
                        <a:schemeClr val="tx1"/>
                      </a:solidFill>
                      <a:prstDash val="solid"/>
                      <a:round/>
                      <a:headEnd type="none" w="med" len="med"/>
                      <a:tailEnd type="none" w="med" len="med"/>
                    </a:lnL>
                  </a:tcPr>
                </a:tc>
                <a:tc>
                  <a:txBody>
                    <a:bodyPr/>
                    <a:lstStyle/>
                    <a:p>
                      <a:pPr algn="r" fontAlgn="b"/>
                      <a:r>
                        <a:rPr lang="en-US" sz="1100" u="none" strike="noStrike" dirty="0">
                          <a:effectLst/>
                        </a:rPr>
                        <a:t>41.61906</a:t>
                      </a:r>
                      <a:endParaRPr lang="en-US" sz="1100" b="0" i="0" u="none" strike="noStrike" dirty="0">
                        <a:solidFill>
                          <a:srgbClr val="000000"/>
                        </a:solidFill>
                        <a:effectLst/>
                        <a:latin typeface="Calibri" panose="020F0502020204030204" pitchFamily="34" charset="0"/>
                      </a:endParaRPr>
                    </a:p>
                  </a:txBody>
                  <a:tcPr marL="45708" marR="45708" marT="45705" marB="45705" anchor="b"/>
                </a:tc>
                <a:tc>
                  <a:txBody>
                    <a:bodyPr/>
                    <a:lstStyle/>
                    <a:p>
                      <a:pPr algn="r" fontAlgn="b"/>
                      <a:r>
                        <a:rPr lang="en-US" sz="1100" u="none" strike="noStrike" dirty="0">
                          <a:effectLst/>
                        </a:rPr>
                        <a:t>65</a:t>
                      </a:r>
                      <a:endParaRPr lang="en-US" sz="1100" b="0" i="0" u="none" strike="noStrike" dirty="0">
                        <a:solidFill>
                          <a:srgbClr val="000000"/>
                        </a:solidFill>
                        <a:effectLst/>
                        <a:latin typeface="Calibri" panose="020F0502020204030204" pitchFamily="34" charset="0"/>
                      </a:endParaRPr>
                    </a:p>
                  </a:txBody>
                  <a:tcPr marL="45708" marR="45708" marT="45705" marB="45705" anchor="b"/>
                </a:tc>
                <a:tc>
                  <a:txBody>
                    <a:bodyPr/>
                    <a:lstStyle/>
                    <a:p>
                      <a:pPr algn="r" fontAlgn="b"/>
                      <a:r>
                        <a:rPr lang="en-US" sz="1100" u="none" strike="noStrike" dirty="0">
                          <a:effectLst/>
                        </a:rPr>
                        <a:t>0.8</a:t>
                      </a:r>
                      <a:endParaRPr lang="en-US" sz="1100" b="0" i="0" u="none" strike="noStrike" dirty="0">
                        <a:solidFill>
                          <a:srgbClr val="000000"/>
                        </a:solidFill>
                        <a:effectLst/>
                        <a:latin typeface="Calibri" panose="020F0502020204030204" pitchFamily="34" charset="0"/>
                      </a:endParaRPr>
                    </a:p>
                  </a:txBody>
                  <a:tcPr marL="45708" marR="45708" marT="45705" marB="45705"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8110618"/>
                  </a:ext>
                </a:extLst>
              </a:tr>
              <a:tr h="259027">
                <a:tc>
                  <a:txBody>
                    <a:bodyPr/>
                    <a:lstStyle/>
                    <a:p>
                      <a:pPr algn="r" fontAlgn="b"/>
                      <a:r>
                        <a:rPr lang="en-US" sz="1100" u="none" strike="noStrike">
                          <a:effectLst/>
                        </a:rPr>
                        <a:t>-123.344</a:t>
                      </a:r>
                      <a:endParaRPr lang="en-US" sz="1100" b="0" i="0" u="none" strike="noStrike">
                        <a:solidFill>
                          <a:srgbClr val="000000"/>
                        </a:solidFill>
                        <a:effectLst/>
                        <a:latin typeface="Calibri" panose="020F0502020204030204" pitchFamily="34" charset="0"/>
                      </a:endParaRPr>
                    </a:p>
                  </a:txBody>
                  <a:tcPr marL="45708" marR="45708" marT="45705" marB="45705" anchor="b">
                    <a:lnL w="12700" cap="flat" cmpd="sng" algn="ctr">
                      <a:solidFill>
                        <a:schemeClr val="tx1"/>
                      </a:solidFill>
                      <a:prstDash val="solid"/>
                      <a:round/>
                      <a:headEnd type="none" w="med" len="med"/>
                      <a:tailEnd type="none" w="med" len="med"/>
                    </a:lnL>
                  </a:tcPr>
                </a:tc>
                <a:tc>
                  <a:txBody>
                    <a:bodyPr/>
                    <a:lstStyle/>
                    <a:p>
                      <a:pPr algn="r" fontAlgn="b"/>
                      <a:r>
                        <a:rPr lang="en-US" sz="1100" u="none" strike="noStrike">
                          <a:effectLst/>
                        </a:rPr>
                        <a:t>41.61906</a:t>
                      </a:r>
                      <a:endParaRPr lang="en-US" sz="1100" b="0" i="0" u="none" strike="noStrike">
                        <a:solidFill>
                          <a:srgbClr val="000000"/>
                        </a:solidFill>
                        <a:effectLst/>
                        <a:latin typeface="Calibri" panose="020F0502020204030204" pitchFamily="34" charset="0"/>
                      </a:endParaRPr>
                    </a:p>
                  </a:txBody>
                  <a:tcPr marL="45708" marR="45708" marT="45705" marB="45705" anchor="b"/>
                </a:tc>
                <a:tc>
                  <a:txBody>
                    <a:bodyPr/>
                    <a:lstStyle/>
                    <a:p>
                      <a:pPr algn="r" fontAlgn="b"/>
                      <a:r>
                        <a:rPr lang="en-US" sz="1100" u="none" strike="noStrike" dirty="0">
                          <a:effectLst/>
                        </a:rPr>
                        <a:t>30</a:t>
                      </a:r>
                      <a:endParaRPr lang="en-US" sz="1100" b="0" i="0" u="none" strike="noStrike" dirty="0">
                        <a:solidFill>
                          <a:srgbClr val="000000"/>
                        </a:solidFill>
                        <a:effectLst/>
                        <a:latin typeface="Calibri" panose="020F0502020204030204" pitchFamily="34" charset="0"/>
                      </a:endParaRPr>
                    </a:p>
                  </a:txBody>
                  <a:tcPr marL="45708" marR="45708" marT="45705" marB="45705" anchor="b"/>
                </a:tc>
                <a:tc>
                  <a:txBody>
                    <a:bodyPr/>
                    <a:lstStyle/>
                    <a:p>
                      <a:pPr algn="r" fontAlgn="b"/>
                      <a:r>
                        <a:rPr lang="en-US" sz="1100" u="none" strike="noStrike">
                          <a:effectLst/>
                        </a:rPr>
                        <a:t>0.2</a:t>
                      </a:r>
                      <a:endParaRPr lang="en-US" sz="1100" b="0" i="0" u="none" strike="noStrike">
                        <a:solidFill>
                          <a:srgbClr val="000000"/>
                        </a:solidFill>
                        <a:effectLst/>
                        <a:latin typeface="Calibri" panose="020F0502020204030204" pitchFamily="34" charset="0"/>
                      </a:endParaRPr>
                    </a:p>
                  </a:txBody>
                  <a:tcPr marL="45708" marR="45708" marT="45705" marB="45705"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51729652"/>
                  </a:ext>
                </a:extLst>
              </a:tr>
              <a:tr h="259027">
                <a:tc>
                  <a:txBody>
                    <a:bodyPr/>
                    <a:lstStyle/>
                    <a:p>
                      <a:pPr algn="r" fontAlgn="b"/>
                      <a:r>
                        <a:rPr lang="en-US" sz="1100" u="none" strike="noStrike">
                          <a:effectLst/>
                        </a:rPr>
                        <a:t>-123.011</a:t>
                      </a:r>
                      <a:endParaRPr lang="en-US" sz="1100" b="0" i="0" u="none" strike="noStrike">
                        <a:solidFill>
                          <a:srgbClr val="000000"/>
                        </a:solidFill>
                        <a:effectLst/>
                        <a:latin typeface="Calibri" panose="020F0502020204030204" pitchFamily="34" charset="0"/>
                      </a:endParaRPr>
                    </a:p>
                  </a:txBody>
                  <a:tcPr marL="45708" marR="45708" marT="45705" marB="45705" anchor="b">
                    <a:lnL w="12700" cap="flat" cmpd="sng" algn="ctr">
                      <a:solidFill>
                        <a:schemeClr val="tx1"/>
                      </a:solidFill>
                      <a:prstDash val="solid"/>
                      <a:round/>
                      <a:headEnd type="none" w="med" len="med"/>
                      <a:tailEnd type="none" w="med" len="med"/>
                    </a:lnL>
                  </a:tcPr>
                </a:tc>
                <a:tc>
                  <a:txBody>
                    <a:bodyPr/>
                    <a:lstStyle/>
                    <a:p>
                      <a:pPr algn="r" fontAlgn="b"/>
                      <a:r>
                        <a:rPr lang="en-US" sz="1100" u="none" strike="noStrike">
                          <a:effectLst/>
                        </a:rPr>
                        <a:t>41.61906</a:t>
                      </a:r>
                      <a:endParaRPr lang="en-US" sz="1100" b="0" i="0" u="none" strike="noStrike">
                        <a:solidFill>
                          <a:srgbClr val="000000"/>
                        </a:solidFill>
                        <a:effectLst/>
                        <a:latin typeface="Calibri" panose="020F0502020204030204" pitchFamily="34" charset="0"/>
                      </a:endParaRPr>
                    </a:p>
                  </a:txBody>
                  <a:tcPr marL="45708" marR="45708" marT="45705" marB="45705" anchor="b"/>
                </a:tc>
                <a:tc>
                  <a:txBody>
                    <a:bodyPr/>
                    <a:lstStyle/>
                    <a:p>
                      <a:pPr algn="r" fontAlgn="b"/>
                      <a:r>
                        <a:rPr lang="en-US" sz="1100" u="none" strike="noStrike" dirty="0">
                          <a:effectLst/>
                        </a:rPr>
                        <a:t>96</a:t>
                      </a:r>
                      <a:endParaRPr lang="en-US" sz="1100" b="0" i="0" u="none" strike="noStrike" dirty="0">
                        <a:solidFill>
                          <a:srgbClr val="000000"/>
                        </a:solidFill>
                        <a:effectLst/>
                        <a:latin typeface="Calibri" panose="020F0502020204030204" pitchFamily="34" charset="0"/>
                      </a:endParaRPr>
                    </a:p>
                  </a:txBody>
                  <a:tcPr marL="45708" marR="45708" marT="45705" marB="45705" anchor="b"/>
                </a:tc>
                <a:tc>
                  <a:txBody>
                    <a:bodyPr/>
                    <a:lstStyle/>
                    <a:p>
                      <a:pPr algn="r" fontAlgn="b"/>
                      <a:r>
                        <a:rPr lang="en-US" sz="1100" u="none" strike="noStrike">
                          <a:effectLst/>
                        </a:rPr>
                        <a:t>0.7</a:t>
                      </a:r>
                      <a:endParaRPr lang="en-US" sz="1100" b="0" i="0" u="none" strike="noStrike">
                        <a:solidFill>
                          <a:srgbClr val="000000"/>
                        </a:solidFill>
                        <a:effectLst/>
                        <a:latin typeface="Calibri" panose="020F0502020204030204" pitchFamily="34" charset="0"/>
                      </a:endParaRPr>
                    </a:p>
                  </a:txBody>
                  <a:tcPr marL="45708" marR="45708" marT="45705" marB="45705"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90951474"/>
                  </a:ext>
                </a:extLst>
              </a:tr>
              <a:tr h="259027">
                <a:tc>
                  <a:txBody>
                    <a:bodyPr/>
                    <a:lstStyle/>
                    <a:p>
                      <a:pPr algn="r" fontAlgn="b"/>
                      <a:r>
                        <a:rPr lang="en-US" sz="1100" u="none" strike="noStrike">
                          <a:effectLst/>
                        </a:rPr>
                        <a:t>-122.677</a:t>
                      </a:r>
                      <a:endParaRPr lang="en-US" sz="1100" b="0" i="0" u="none" strike="noStrike">
                        <a:solidFill>
                          <a:srgbClr val="000000"/>
                        </a:solidFill>
                        <a:effectLst/>
                        <a:latin typeface="Calibri" panose="020F0502020204030204" pitchFamily="34" charset="0"/>
                      </a:endParaRPr>
                    </a:p>
                  </a:txBody>
                  <a:tcPr marL="45708" marR="45708" marT="45705" marB="45705" anchor="b">
                    <a:lnL w="12700" cap="flat" cmpd="sng" algn="ctr">
                      <a:solidFill>
                        <a:schemeClr val="tx1"/>
                      </a:solidFill>
                      <a:prstDash val="solid"/>
                      <a:round/>
                      <a:headEnd type="none" w="med" len="med"/>
                      <a:tailEnd type="none" w="med" len="med"/>
                    </a:lnL>
                  </a:tcPr>
                </a:tc>
                <a:tc>
                  <a:txBody>
                    <a:bodyPr/>
                    <a:lstStyle/>
                    <a:p>
                      <a:pPr algn="r" fontAlgn="b"/>
                      <a:r>
                        <a:rPr lang="en-US" sz="1100" u="none" strike="noStrike">
                          <a:effectLst/>
                        </a:rPr>
                        <a:t>41.61906</a:t>
                      </a:r>
                      <a:endParaRPr lang="en-US" sz="1100" b="0" i="0" u="none" strike="noStrike">
                        <a:solidFill>
                          <a:srgbClr val="000000"/>
                        </a:solidFill>
                        <a:effectLst/>
                        <a:latin typeface="Calibri" panose="020F0502020204030204" pitchFamily="34" charset="0"/>
                      </a:endParaRPr>
                    </a:p>
                  </a:txBody>
                  <a:tcPr marL="45708" marR="45708" marT="45705" marB="45705" anchor="b"/>
                </a:tc>
                <a:tc>
                  <a:txBody>
                    <a:bodyPr/>
                    <a:lstStyle/>
                    <a:p>
                      <a:pPr algn="r" fontAlgn="b"/>
                      <a:r>
                        <a:rPr lang="en-US" sz="1100" u="none" strike="noStrike" dirty="0">
                          <a:effectLst/>
                        </a:rPr>
                        <a:t>55</a:t>
                      </a:r>
                      <a:endParaRPr lang="en-US" sz="1100" b="0" i="0" u="none" strike="noStrike" dirty="0">
                        <a:solidFill>
                          <a:srgbClr val="000000"/>
                        </a:solidFill>
                        <a:effectLst/>
                        <a:latin typeface="Calibri" panose="020F0502020204030204" pitchFamily="34" charset="0"/>
                      </a:endParaRPr>
                    </a:p>
                  </a:txBody>
                  <a:tcPr marL="45708" marR="45708" marT="45705" marB="45705" anchor="b"/>
                </a:tc>
                <a:tc>
                  <a:txBody>
                    <a:bodyPr/>
                    <a:lstStyle/>
                    <a:p>
                      <a:pPr algn="r" fontAlgn="b"/>
                      <a:r>
                        <a:rPr lang="en-US" sz="1100" u="none" strike="noStrike">
                          <a:effectLst/>
                        </a:rPr>
                        <a:t>0.1</a:t>
                      </a:r>
                      <a:endParaRPr lang="en-US" sz="1100" b="0" i="0" u="none" strike="noStrike">
                        <a:solidFill>
                          <a:srgbClr val="000000"/>
                        </a:solidFill>
                        <a:effectLst/>
                        <a:latin typeface="Calibri" panose="020F0502020204030204" pitchFamily="34" charset="0"/>
                      </a:endParaRPr>
                    </a:p>
                  </a:txBody>
                  <a:tcPr marL="45708" marR="45708" marT="45705" marB="45705"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70360675"/>
                  </a:ext>
                </a:extLst>
              </a:tr>
              <a:tr h="259027">
                <a:tc>
                  <a:txBody>
                    <a:bodyPr/>
                    <a:lstStyle/>
                    <a:p>
                      <a:pPr algn="r" fontAlgn="b"/>
                      <a:r>
                        <a:rPr lang="en-US" sz="1100" u="none" strike="noStrike">
                          <a:effectLst/>
                        </a:rPr>
                        <a:t>-122.344</a:t>
                      </a:r>
                      <a:endParaRPr lang="en-US" sz="1100" b="0" i="0" u="none" strike="noStrike">
                        <a:solidFill>
                          <a:srgbClr val="000000"/>
                        </a:solidFill>
                        <a:effectLst/>
                        <a:latin typeface="Calibri" panose="020F0502020204030204" pitchFamily="34" charset="0"/>
                      </a:endParaRPr>
                    </a:p>
                  </a:txBody>
                  <a:tcPr marL="45708" marR="45708" marT="45705" marB="45705"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r" fontAlgn="b"/>
                      <a:r>
                        <a:rPr lang="en-US" sz="1100" u="none" strike="noStrike" dirty="0">
                          <a:effectLst/>
                        </a:rPr>
                        <a:t>41.61906</a:t>
                      </a:r>
                      <a:endParaRPr lang="en-US" sz="1100" b="0" i="0" u="none" strike="noStrike" dirty="0">
                        <a:solidFill>
                          <a:srgbClr val="000000"/>
                        </a:solidFill>
                        <a:effectLst/>
                        <a:latin typeface="Calibri" panose="020F0502020204030204" pitchFamily="34" charset="0"/>
                      </a:endParaRPr>
                    </a:p>
                  </a:txBody>
                  <a:tcPr marL="45708" marR="45708" marT="45705" marB="45705" anchor="b">
                    <a:lnB w="12700" cap="flat" cmpd="sng" algn="ctr">
                      <a:solidFill>
                        <a:schemeClr val="tx1"/>
                      </a:solidFill>
                      <a:prstDash val="solid"/>
                      <a:round/>
                      <a:headEnd type="none" w="med" len="med"/>
                      <a:tailEnd type="none" w="med" len="med"/>
                    </a:lnB>
                  </a:tcPr>
                </a:tc>
                <a:tc>
                  <a:txBody>
                    <a:bodyPr/>
                    <a:lstStyle/>
                    <a:p>
                      <a:pPr algn="r" fontAlgn="b"/>
                      <a:r>
                        <a:rPr lang="en-US" sz="1100" u="none" strike="noStrike" dirty="0">
                          <a:effectLst/>
                        </a:rPr>
                        <a:t>100</a:t>
                      </a:r>
                      <a:endParaRPr lang="en-US" sz="1100" b="0" i="0" u="none" strike="noStrike" dirty="0">
                        <a:solidFill>
                          <a:srgbClr val="000000"/>
                        </a:solidFill>
                        <a:effectLst/>
                        <a:latin typeface="Calibri" panose="020F0502020204030204" pitchFamily="34" charset="0"/>
                      </a:endParaRPr>
                    </a:p>
                  </a:txBody>
                  <a:tcPr marL="45708" marR="45708" marT="45705" marB="45705" anchor="b">
                    <a:lnB w="12700" cap="flat" cmpd="sng" algn="ctr">
                      <a:solidFill>
                        <a:schemeClr val="tx1"/>
                      </a:solidFill>
                      <a:prstDash val="solid"/>
                      <a:round/>
                      <a:headEnd type="none" w="med" len="med"/>
                      <a:tailEnd type="none" w="med" len="med"/>
                    </a:lnB>
                  </a:tcPr>
                </a:tc>
                <a:tc>
                  <a:txBody>
                    <a:bodyPr/>
                    <a:lstStyle/>
                    <a:p>
                      <a:pPr algn="r" fontAlgn="b"/>
                      <a:r>
                        <a:rPr lang="en-US" sz="1100" u="none" strike="noStrike" dirty="0">
                          <a:effectLst/>
                        </a:rPr>
                        <a:t>0.3</a:t>
                      </a:r>
                      <a:endParaRPr lang="en-US" sz="1100" b="0" i="0" u="none" strike="noStrike" dirty="0">
                        <a:solidFill>
                          <a:srgbClr val="000000"/>
                        </a:solidFill>
                        <a:effectLst/>
                        <a:latin typeface="Calibri" panose="020F0502020204030204" pitchFamily="34" charset="0"/>
                      </a:endParaRPr>
                    </a:p>
                  </a:txBody>
                  <a:tcPr marL="45708" marR="45708" marT="45705" marB="45705"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22891995"/>
                  </a:ext>
                </a:extLst>
              </a:tr>
            </a:tbl>
          </a:graphicData>
        </a:graphic>
      </p:graphicFrame>
      <p:cxnSp>
        <p:nvCxnSpPr>
          <p:cNvPr id="73" name="Elbow Connector 72">
            <a:extLst>
              <a:ext uri="{FF2B5EF4-FFF2-40B4-BE49-F238E27FC236}">
                <a16:creationId xmlns:a16="http://schemas.microsoft.com/office/drawing/2014/main" id="{21984B67-7C83-4E19-B0B6-33ABFF9950D0}"/>
              </a:ext>
            </a:extLst>
          </p:cNvPr>
          <p:cNvCxnSpPr>
            <a:stCxn id="11270" idx="3"/>
            <a:endCxn id="72" idx="1"/>
          </p:cNvCxnSpPr>
          <p:nvPr/>
        </p:nvCxnSpPr>
        <p:spPr>
          <a:xfrm flipV="1">
            <a:off x="2114550" y="5730150"/>
            <a:ext cx="781050" cy="71369"/>
          </a:xfrm>
          <a:prstGeom prst="bentConnector3">
            <a:avLst>
              <a:gd name="adj1" fmla="val 50000"/>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2" name="Rectangle 81">
            <a:extLst>
              <a:ext uri="{FF2B5EF4-FFF2-40B4-BE49-F238E27FC236}">
                <a16:creationId xmlns:a16="http://schemas.microsoft.com/office/drawing/2014/main" id="{041A96FA-9D50-438A-B97A-B2E7060A3D26}"/>
              </a:ext>
            </a:extLst>
          </p:cNvPr>
          <p:cNvSpPr/>
          <p:nvPr/>
        </p:nvSpPr>
        <p:spPr>
          <a:xfrm>
            <a:off x="4572000" y="2590800"/>
            <a:ext cx="18288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tx1"/>
                </a:solidFill>
              </a:rPr>
              <a:t>5. Predict</a:t>
            </a:r>
          </a:p>
        </p:txBody>
      </p:sp>
      <p:cxnSp>
        <p:nvCxnSpPr>
          <p:cNvPr id="85" name="Elbow Connector 84">
            <a:extLst>
              <a:ext uri="{FF2B5EF4-FFF2-40B4-BE49-F238E27FC236}">
                <a16:creationId xmlns:a16="http://schemas.microsoft.com/office/drawing/2014/main" id="{E8EA6EB6-A75B-49E5-8F78-078B0F2A30C9}"/>
              </a:ext>
            </a:extLst>
          </p:cNvPr>
          <p:cNvCxnSpPr>
            <a:stCxn id="82" idx="2"/>
            <a:endCxn id="28" idx="0"/>
          </p:cNvCxnSpPr>
          <p:nvPr/>
        </p:nvCxnSpPr>
        <p:spPr>
          <a:xfrm rot="5400000">
            <a:off x="4534694" y="3994944"/>
            <a:ext cx="1898650" cy="4762"/>
          </a:xfrm>
          <a:prstGeom prst="bentConnector3">
            <a:avLst>
              <a:gd name="adj1" fmla="val 50000"/>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363" name="TextBox 55">
            <a:extLst>
              <a:ext uri="{FF2B5EF4-FFF2-40B4-BE49-F238E27FC236}">
                <a16:creationId xmlns:a16="http://schemas.microsoft.com/office/drawing/2014/main" id="{D6AC1CD8-4624-4BD1-870B-0ECD0934442F}"/>
              </a:ext>
            </a:extLst>
          </p:cNvPr>
          <p:cNvSpPr txBox="1">
            <a:spLocks noChangeArrowheads="1"/>
          </p:cNvSpPr>
          <p:nvPr/>
        </p:nvSpPr>
        <p:spPr bwMode="auto">
          <a:xfrm>
            <a:off x="2819400" y="4648200"/>
            <a:ext cx="9413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t>Attributes</a:t>
            </a:r>
          </a:p>
        </p:txBody>
      </p:sp>
      <p:sp>
        <p:nvSpPr>
          <p:cNvPr id="28" name="Rectangle 27">
            <a:extLst>
              <a:ext uri="{FF2B5EF4-FFF2-40B4-BE49-F238E27FC236}">
                <a16:creationId xmlns:a16="http://schemas.microsoft.com/office/drawing/2014/main" id="{6CB041A9-09BD-4ACD-AE6F-8E9A5A868861}"/>
              </a:ext>
            </a:extLst>
          </p:cNvPr>
          <p:cNvSpPr/>
          <p:nvPr/>
        </p:nvSpPr>
        <p:spPr>
          <a:xfrm>
            <a:off x="5149850" y="4946650"/>
            <a:ext cx="663575" cy="15589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11365" name="TextBox 33">
            <a:extLst>
              <a:ext uri="{FF2B5EF4-FFF2-40B4-BE49-F238E27FC236}">
                <a16:creationId xmlns:a16="http://schemas.microsoft.com/office/drawing/2014/main" id="{940453DA-EBF5-4A2F-8E32-FF05C0248204}"/>
              </a:ext>
            </a:extLst>
          </p:cNvPr>
          <p:cNvSpPr txBox="1">
            <a:spLocks noChangeArrowheads="1"/>
          </p:cNvSpPr>
          <p:nvPr/>
        </p:nvSpPr>
        <p:spPr bwMode="auto">
          <a:xfrm>
            <a:off x="84138" y="2263775"/>
            <a:ext cx="23606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Independent Variable</a:t>
            </a:r>
          </a:p>
        </p:txBody>
      </p:sp>
      <p:sp>
        <p:nvSpPr>
          <p:cNvPr id="11366" name="TextBox 33">
            <a:extLst>
              <a:ext uri="{FF2B5EF4-FFF2-40B4-BE49-F238E27FC236}">
                <a16:creationId xmlns:a16="http://schemas.microsoft.com/office/drawing/2014/main" id="{387090A4-EA55-4D2F-AE39-2D3D86EB949B}"/>
              </a:ext>
            </a:extLst>
          </p:cNvPr>
          <p:cNvSpPr txBox="1">
            <a:spLocks noChangeArrowheads="1"/>
          </p:cNvSpPr>
          <p:nvPr/>
        </p:nvSpPr>
        <p:spPr bwMode="auto">
          <a:xfrm>
            <a:off x="6934200" y="4572000"/>
            <a:ext cx="1928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Modeled Surface</a:t>
            </a:r>
          </a:p>
        </p:txBody>
      </p:sp>
      <p:sp>
        <p:nvSpPr>
          <p:cNvPr id="45" name="Rectangle 44">
            <a:extLst>
              <a:ext uri="{FF2B5EF4-FFF2-40B4-BE49-F238E27FC236}">
                <a16:creationId xmlns:a16="http://schemas.microsoft.com/office/drawing/2014/main" id="{AFC49E2B-8A56-4E4C-8F0F-E5175CD8142D}"/>
              </a:ext>
            </a:extLst>
          </p:cNvPr>
          <p:cNvSpPr/>
          <p:nvPr/>
        </p:nvSpPr>
        <p:spPr>
          <a:xfrm>
            <a:off x="7010400" y="914400"/>
            <a:ext cx="1828800"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tx1"/>
                </a:solidFill>
              </a:rPr>
              <a:t>Performance</a:t>
            </a:r>
          </a:p>
          <a:p>
            <a:pPr algn="ctr" eaLnBrk="1" hangingPunct="1">
              <a:defRPr/>
            </a:pPr>
            <a:r>
              <a:rPr lang="en-US" dirty="0">
                <a:solidFill>
                  <a:schemeClr val="tx1"/>
                </a:solidFill>
              </a:rPr>
              <a:t>Statistics</a:t>
            </a:r>
          </a:p>
        </p:txBody>
      </p:sp>
      <p:cxnSp>
        <p:nvCxnSpPr>
          <p:cNvPr id="46" name="Elbow Connector 45">
            <a:extLst>
              <a:ext uri="{FF2B5EF4-FFF2-40B4-BE49-F238E27FC236}">
                <a16:creationId xmlns:a16="http://schemas.microsoft.com/office/drawing/2014/main" id="{41631E4B-4C9A-4438-B7BE-B4957EAD9F51}"/>
              </a:ext>
            </a:extLst>
          </p:cNvPr>
          <p:cNvCxnSpPr>
            <a:stCxn id="7" idx="3"/>
            <a:endCxn id="45" idx="1"/>
          </p:cNvCxnSpPr>
          <p:nvPr/>
        </p:nvCxnSpPr>
        <p:spPr>
          <a:xfrm>
            <a:off x="6400800" y="1257300"/>
            <a:ext cx="609600" cy="12700"/>
          </a:xfrm>
          <a:prstGeom prst="bentConnector3">
            <a:avLst>
              <a:gd name="adj1" fmla="val 50000"/>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Elbow Connector 51">
            <a:extLst>
              <a:ext uri="{FF2B5EF4-FFF2-40B4-BE49-F238E27FC236}">
                <a16:creationId xmlns:a16="http://schemas.microsoft.com/office/drawing/2014/main" id="{81A7DE54-960B-4E26-ADD8-84D95EAB9A51}"/>
              </a:ext>
            </a:extLst>
          </p:cNvPr>
          <p:cNvCxnSpPr>
            <a:endCxn id="82" idx="1"/>
          </p:cNvCxnSpPr>
          <p:nvPr/>
        </p:nvCxnSpPr>
        <p:spPr>
          <a:xfrm rot="16200000" flipV="1">
            <a:off x="3619500" y="3771900"/>
            <a:ext cx="2133600" cy="228600"/>
          </a:xfrm>
          <a:prstGeom prst="bentConnector4">
            <a:avLst>
              <a:gd name="adj1" fmla="val 44643"/>
              <a:gd name="adj2" fmla="val 200000"/>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00162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Rectangle 172">
            <a:extLst>
              <a:ext uri="{FF2B5EF4-FFF2-40B4-BE49-F238E27FC236}">
                <a16:creationId xmlns:a16="http://schemas.microsoft.com/office/drawing/2014/main" id="{406721C0-8CCC-4C59-916A-3B0ADCD762A5}"/>
              </a:ext>
            </a:extLst>
          </p:cNvPr>
          <p:cNvSpPr/>
          <p:nvPr/>
        </p:nvSpPr>
        <p:spPr>
          <a:xfrm>
            <a:off x="-22225" y="0"/>
            <a:ext cx="9144000" cy="6858000"/>
          </a:xfrm>
          <a:prstGeom prst="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hangingPunct="1">
              <a:defRPr/>
            </a:pPr>
            <a:endParaRPr lang="en-US" dirty="0"/>
          </a:p>
        </p:txBody>
      </p:sp>
      <p:sp>
        <p:nvSpPr>
          <p:cNvPr id="12291" name="TextBox 33">
            <a:extLst>
              <a:ext uri="{FF2B5EF4-FFF2-40B4-BE49-F238E27FC236}">
                <a16:creationId xmlns:a16="http://schemas.microsoft.com/office/drawing/2014/main" id="{64910E09-E3E3-4E6C-98EC-58D2D99BBDFD}"/>
              </a:ext>
            </a:extLst>
          </p:cNvPr>
          <p:cNvSpPr txBox="1">
            <a:spLocks noChangeArrowheads="1"/>
          </p:cNvSpPr>
          <p:nvPr/>
        </p:nvSpPr>
        <p:spPr bwMode="auto">
          <a:xfrm>
            <a:off x="0" y="381000"/>
            <a:ext cx="2044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Field/Sample data</a:t>
            </a:r>
          </a:p>
        </p:txBody>
      </p:sp>
      <p:sp>
        <p:nvSpPr>
          <p:cNvPr id="7" name="Rectangle 6">
            <a:extLst>
              <a:ext uri="{FF2B5EF4-FFF2-40B4-BE49-F238E27FC236}">
                <a16:creationId xmlns:a16="http://schemas.microsoft.com/office/drawing/2014/main" id="{DA54341D-BE0E-4298-B68B-6302A199F8FD}"/>
              </a:ext>
            </a:extLst>
          </p:cNvPr>
          <p:cNvSpPr/>
          <p:nvPr/>
        </p:nvSpPr>
        <p:spPr>
          <a:xfrm>
            <a:off x="2438400" y="5410200"/>
            <a:ext cx="1600200"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tx1"/>
                </a:solidFill>
              </a:rPr>
              <a:t>Model</a:t>
            </a:r>
          </a:p>
          <a:p>
            <a:pPr algn="ctr" eaLnBrk="1" hangingPunct="1">
              <a:defRPr/>
            </a:pPr>
            <a:r>
              <a:rPr lang="en-US" dirty="0">
                <a:solidFill>
                  <a:schemeClr val="tx1"/>
                </a:solidFill>
              </a:rPr>
              <a:t>“Parameters”</a:t>
            </a:r>
          </a:p>
        </p:txBody>
      </p:sp>
      <p:pic>
        <p:nvPicPr>
          <p:cNvPr id="12293" name="Picture 6">
            <a:extLst>
              <a:ext uri="{FF2B5EF4-FFF2-40B4-BE49-F238E27FC236}">
                <a16:creationId xmlns:a16="http://schemas.microsoft.com/office/drawing/2014/main" id="{6B793E27-772F-4529-9BD5-B37B88B831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635500"/>
            <a:ext cx="1981200" cy="184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4" name="Picture 7">
            <a:extLst>
              <a:ext uri="{FF2B5EF4-FFF2-40B4-BE49-F238E27FC236}">
                <a16:creationId xmlns:a16="http://schemas.microsoft.com/office/drawing/2014/main" id="{50FBBB55-F538-4C98-B59A-E37C7A180C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362200"/>
            <a:ext cx="1962150" cy="184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8" name="Straight Arrow Connector 27">
            <a:extLst>
              <a:ext uri="{FF2B5EF4-FFF2-40B4-BE49-F238E27FC236}">
                <a16:creationId xmlns:a16="http://schemas.microsoft.com/office/drawing/2014/main" id="{DF500DE4-F429-4E1B-8AEE-D675A600341C}"/>
              </a:ext>
            </a:extLst>
          </p:cNvPr>
          <p:cNvCxnSpPr>
            <a:stCxn id="12293" idx="0"/>
            <a:endCxn id="12294" idx="2"/>
          </p:cNvCxnSpPr>
          <p:nvPr/>
        </p:nvCxnSpPr>
        <p:spPr>
          <a:xfrm flipH="1" flipV="1">
            <a:off x="1133475" y="4211638"/>
            <a:ext cx="9525" cy="42386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296" name="TextBox 23">
            <a:extLst>
              <a:ext uri="{FF2B5EF4-FFF2-40B4-BE49-F238E27FC236}">
                <a16:creationId xmlns:a16="http://schemas.microsoft.com/office/drawing/2014/main" id="{FBB1D8BE-A6FA-4E2F-AA8E-B302E23C9878}"/>
              </a:ext>
            </a:extLst>
          </p:cNvPr>
          <p:cNvSpPr txBox="1">
            <a:spLocks noChangeArrowheads="1"/>
          </p:cNvSpPr>
          <p:nvPr/>
        </p:nvSpPr>
        <p:spPr bwMode="auto">
          <a:xfrm>
            <a:off x="76200" y="6477000"/>
            <a:ext cx="19224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t>Independent Variable</a:t>
            </a:r>
          </a:p>
        </p:txBody>
      </p:sp>
      <p:sp>
        <p:nvSpPr>
          <p:cNvPr id="12297" name="TextBox 33">
            <a:extLst>
              <a:ext uri="{FF2B5EF4-FFF2-40B4-BE49-F238E27FC236}">
                <a16:creationId xmlns:a16="http://schemas.microsoft.com/office/drawing/2014/main" id="{AB6FCB37-2638-4F74-BEF6-A9039826DA40}"/>
              </a:ext>
            </a:extLst>
          </p:cNvPr>
          <p:cNvSpPr txBox="1">
            <a:spLocks noChangeArrowheads="1"/>
          </p:cNvSpPr>
          <p:nvPr/>
        </p:nvSpPr>
        <p:spPr bwMode="auto">
          <a:xfrm>
            <a:off x="1219200" y="4254500"/>
            <a:ext cx="1117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t>1. To Points</a:t>
            </a:r>
          </a:p>
        </p:txBody>
      </p:sp>
      <p:cxnSp>
        <p:nvCxnSpPr>
          <p:cNvPr id="26" name="Elbow Connector 25">
            <a:extLst>
              <a:ext uri="{FF2B5EF4-FFF2-40B4-BE49-F238E27FC236}">
                <a16:creationId xmlns:a16="http://schemas.microsoft.com/office/drawing/2014/main" id="{D59BA1A3-6C5E-4441-8DE6-C2D250E9DEF8}"/>
              </a:ext>
            </a:extLst>
          </p:cNvPr>
          <p:cNvCxnSpPr>
            <a:stCxn id="12329" idx="2"/>
          </p:cNvCxnSpPr>
          <p:nvPr/>
        </p:nvCxnSpPr>
        <p:spPr>
          <a:xfrm rot="16200000" flipH="1">
            <a:off x="4636294" y="2350294"/>
            <a:ext cx="595312" cy="38100"/>
          </a:xfrm>
          <a:prstGeom prst="bentConnector3">
            <a:avLst>
              <a:gd name="adj1" fmla="val 50000"/>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299" name="TextBox 26">
            <a:extLst>
              <a:ext uri="{FF2B5EF4-FFF2-40B4-BE49-F238E27FC236}">
                <a16:creationId xmlns:a16="http://schemas.microsoft.com/office/drawing/2014/main" id="{9A63AB33-7188-402F-A48F-0EB93C5B7A9D}"/>
              </a:ext>
            </a:extLst>
          </p:cNvPr>
          <p:cNvSpPr txBox="1">
            <a:spLocks noChangeArrowheads="1"/>
          </p:cNvSpPr>
          <p:nvPr/>
        </p:nvSpPr>
        <p:spPr bwMode="auto">
          <a:xfrm>
            <a:off x="4953000" y="2133600"/>
            <a:ext cx="9413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t>3. Extract</a:t>
            </a:r>
          </a:p>
        </p:txBody>
      </p:sp>
      <p:pic>
        <p:nvPicPr>
          <p:cNvPr id="12300" name="Picture 10">
            <a:extLst>
              <a:ext uri="{FF2B5EF4-FFF2-40B4-BE49-F238E27FC236}">
                <a16:creationId xmlns:a16="http://schemas.microsoft.com/office/drawing/2014/main" id="{9D91AFFB-C358-4C18-BADF-3695D43ADF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2514600"/>
            <a:ext cx="1933575" cy="187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301" name="TextBox 36">
            <a:extLst>
              <a:ext uri="{FF2B5EF4-FFF2-40B4-BE49-F238E27FC236}">
                <a16:creationId xmlns:a16="http://schemas.microsoft.com/office/drawing/2014/main" id="{798ABAC9-6C19-47EF-9CC0-10EB355B3EE3}"/>
              </a:ext>
            </a:extLst>
          </p:cNvPr>
          <p:cNvSpPr txBox="1">
            <a:spLocks noChangeArrowheads="1"/>
          </p:cNvSpPr>
          <p:nvPr/>
        </p:nvSpPr>
        <p:spPr bwMode="auto">
          <a:xfrm>
            <a:off x="6019800" y="2895600"/>
            <a:ext cx="7127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t>7. To </a:t>
            </a:r>
          </a:p>
          <a:p>
            <a:pPr eaLnBrk="1" hangingPunct="1">
              <a:spcBef>
                <a:spcPct val="0"/>
              </a:spcBef>
              <a:buFontTx/>
              <a:buNone/>
            </a:pPr>
            <a:r>
              <a:rPr lang="en-US" altLang="en-US" sz="1400"/>
              <a:t>Raster</a:t>
            </a:r>
          </a:p>
        </p:txBody>
      </p:sp>
      <p:cxnSp>
        <p:nvCxnSpPr>
          <p:cNvPr id="51" name="Elbow Connector 50">
            <a:extLst>
              <a:ext uri="{FF2B5EF4-FFF2-40B4-BE49-F238E27FC236}">
                <a16:creationId xmlns:a16="http://schemas.microsoft.com/office/drawing/2014/main" id="{ECCDD864-5403-4A87-98F9-2168C2F8D91A}"/>
              </a:ext>
            </a:extLst>
          </p:cNvPr>
          <p:cNvCxnSpPr>
            <a:stCxn id="71" idx="2"/>
            <a:endCxn id="7" idx="0"/>
          </p:cNvCxnSpPr>
          <p:nvPr/>
        </p:nvCxnSpPr>
        <p:spPr>
          <a:xfrm rot="5400000">
            <a:off x="3120300" y="4339500"/>
            <a:ext cx="1188900" cy="952500"/>
          </a:xfrm>
          <a:prstGeom prst="bentConnector3">
            <a:avLst>
              <a:gd name="adj1" fmla="val 50000"/>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Elbow Connector 69">
            <a:extLst>
              <a:ext uri="{FF2B5EF4-FFF2-40B4-BE49-F238E27FC236}">
                <a16:creationId xmlns:a16="http://schemas.microsoft.com/office/drawing/2014/main" id="{7B25A59C-2555-4242-92FD-C7F478F516DD}"/>
              </a:ext>
            </a:extLst>
          </p:cNvPr>
          <p:cNvCxnSpPr>
            <a:stCxn id="7" idx="3"/>
            <a:endCxn id="185" idx="1"/>
          </p:cNvCxnSpPr>
          <p:nvPr/>
        </p:nvCxnSpPr>
        <p:spPr>
          <a:xfrm flipV="1">
            <a:off x="4038600" y="5715000"/>
            <a:ext cx="1066800" cy="38100"/>
          </a:xfrm>
          <a:prstGeom prst="bentConnector3">
            <a:avLst>
              <a:gd name="adj1" fmla="val 50000"/>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2" name="Elbow Connector 91">
            <a:extLst>
              <a:ext uri="{FF2B5EF4-FFF2-40B4-BE49-F238E27FC236}">
                <a16:creationId xmlns:a16="http://schemas.microsoft.com/office/drawing/2014/main" id="{8342D6DA-E32B-4182-896C-9C0D341F99FD}"/>
              </a:ext>
            </a:extLst>
          </p:cNvPr>
          <p:cNvCxnSpPr>
            <a:stCxn id="71" idx="3"/>
            <a:endCxn id="12300" idx="1"/>
          </p:cNvCxnSpPr>
          <p:nvPr/>
        </p:nvCxnSpPr>
        <p:spPr>
          <a:xfrm>
            <a:off x="5943600" y="3444150"/>
            <a:ext cx="1066800" cy="9457"/>
          </a:xfrm>
          <a:prstGeom prst="bentConnector3">
            <a:avLst>
              <a:gd name="adj1" fmla="val 50000"/>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305" name="TextBox 29">
            <a:extLst>
              <a:ext uri="{FF2B5EF4-FFF2-40B4-BE49-F238E27FC236}">
                <a16:creationId xmlns:a16="http://schemas.microsoft.com/office/drawing/2014/main" id="{6204C5F3-29DE-4E96-AC34-58B00547F878}"/>
              </a:ext>
            </a:extLst>
          </p:cNvPr>
          <p:cNvSpPr txBox="1">
            <a:spLocks noChangeArrowheads="1"/>
          </p:cNvSpPr>
          <p:nvPr/>
        </p:nvSpPr>
        <p:spPr bwMode="auto">
          <a:xfrm>
            <a:off x="6019800" y="36513"/>
            <a:ext cx="3048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800" u="sng"/>
              <a:t>Have full set of presence points without absences</a:t>
            </a:r>
          </a:p>
        </p:txBody>
      </p:sp>
      <p:graphicFrame>
        <p:nvGraphicFramePr>
          <p:cNvPr id="14" name="Table 13">
            <a:extLst>
              <a:ext uri="{FF2B5EF4-FFF2-40B4-BE49-F238E27FC236}">
                <a16:creationId xmlns:a16="http://schemas.microsoft.com/office/drawing/2014/main" id="{200CE801-BA51-4202-AF4D-46D1DF62FE46}"/>
              </a:ext>
            </a:extLst>
          </p:cNvPr>
          <p:cNvGraphicFramePr>
            <a:graphicFrameLocks noGrp="1"/>
          </p:cNvGraphicFramePr>
          <p:nvPr/>
        </p:nvGraphicFramePr>
        <p:xfrm>
          <a:off x="76200" y="762000"/>
          <a:ext cx="2057400" cy="1066800"/>
        </p:xfrm>
        <a:graphic>
          <a:graphicData uri="http://schemas.openxmlformats.org/drawingml/2006/table">
            <a:tbl>
              <a:tblPr>
                <a:tableStyleId>{5C22544A-7EE6-4342-B048-85BDC9FD1C3A}</a:tableStyleId>
              </a:tblPr>
              <a:tblGrid>
                <a:gridCol w="685800">
                  <a:extLst>
                    <a:ext uri="{9D8B030D-6E8A-4147-A177-3AD203B41FA5}">
                      <a16:colId xmlns:a16="http://schemas.microsoft.com/office/drawing/2014/main" val="2617389496"/>
                    </a:ext>
                  </a:extLst>
                </a:gridCol>
                <a:gridCol w="685800">
                  <a:extLst>
                    <a:ext uri="{9D8B030D-6E8A-4147-A177-3AD203B41FA5}">
                      <a16:colId xmlns:a16="http://schemas.microsoft.com/office/drawing/2014/main" val="3510671916"/>
                    </a:ext>
                  </a:extLst>
                </a:gridCol>
                <a:gridCol w="685800">
                  <a:extLst>
                    <a:ext uri="{9D8B030D-6E8A-4147-A177-3AD203B41FA5}">
                      <a16:colId xmlns:a16="http://schemas.microsoft.com/office/drawing/2014/main" val="3124496981"/>
                    </a:ext>
                  </a:extLst>
                </a:gridCol>
              </a:tblGrid>
              <a:tr h="190500">
                <a:tc>
                  <a:txBody>
                    <a:bodyPr/>
                    <a:lstStyle/>
                    <a:p>
                      <a:pPr algn="l" fontAlgn="b"/>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45720" marR="4572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l" fontAlgn="b"/>
                      <a:r>
                        <a:rPr lang="en-US" sz="1100" u="none" strike="noStrike" dirty="0">
                          <a:effectLst/>
                        </a:rPr>
                        <a:t>Y</a:t>
                      </a:r>
                      <a:endParaRPr lang="en-US" sz="1100" b="0" i="0" u="none" strike="noStrike" dirty="0">
                        <a:solidFill>
                          <a:srgbClr val="000000"/>
                        </a:solidFill>
                        <a:effectLst/>
                        <a:latin typeface="Calibri" panose="020F0502020204030204" pitchFamily="34" charset="0"/>
                      </a:endParaRPr>
                    </a:p>
                  </a:txBody>
                  <a:tcPr marL="45720" marR="45720" anchor="b">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l" fontAlgn="b"/>
                      <a:r>
                        <a:rPr lang="en-US" sz="1100" u="none" strike="noStrike">
                          <a:effectLst/>
                        </a:rPr>
                        <a:t>Presence</a:t>
                      </a:r>
                      <a:endParaRPr lang="en-US" sz="1100" b="0" i="0" u="none" strike="noStrike">
                        <a:solidFill>
                          <a:srgbClr val="000000"/>
                        </a:solidFill>
                        <a:effectLst/>
                        <a:latin typeface="Calibri" panose="020F0502020204030204" pitchFamily="34" charset="0"/>
                      </a:endParaRPr>
                    </a:p>
                  </a:txBody>
                  <a:tcPr marL="45720" marR="4572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512272898"/>
                  </a:ext>
                </a:extLst>
              </a:tr>
              <a:tr h="190500">
                <a:tc>
                  <a:txBody>
                    <a:bodyPr/>
                    <a:lstStyle/>
                    <a:p>
                      <a:pPr algn="r" fontAlgn="b"/>
                      <a:r>
                        <a:rPr lang="en-US" sz="1100" u="none" strike="noStrike">
                          <a:effectLst/>
                        </a:rPr>
                        <a:t>40.89634</a:t>
                      </a:r>
                      <a:endParaRPr lang="en-US" sz="1100" b="0" i="0" u="none" strike="noStrike">
                        <a:solidFill>
                          <a:srgbClr val="000000"/>
                        </a:solidFill>
                        <a:effectLst/>
                        <a:latin typeface="Calibri" panose="020F0502020204030204" pitchFamily="34" charset="0"/>
                      </a:endParaRPr>
                    </a:p>
                  </a:txBody>
                  <a:tcPr marL="45720" marR="45720" anchor="b">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r" fontAlgn="b"/>
                      <a:r>
                        <a:rPr lang="en-US" sz="1100" u="none" strike="noStrike">
                          <a:effectLst/>
                        </a:rPr>
                        <a:t>-121.802</a:t>
                      </a:r>
                      <a:endParaRPr lang="en-US" sz="1100" b="0" i="0" u="none" strike="noStrike">
                        <a:solidFill>
                          <a:srgbClr val="000000"/>
                        </a:solidFill>
                        <a:effectLst/>
                        <a:latin typeface="Calibri" panose="020F0502020204030204" pitchFamily="34" charset="0"/>
                      </a:endParaRPr>
                    </a:p>
                  </a:txBody>
                  <a:tcPr marL="45720" marR="45720" anchor="b">
                    <a:solidFill>
                      <a:schemeClr val="bg1">
                        <a:lumMod val="95000"/>
                      </a:schemeClr>
                    </a:solidFill>
                  </a:tcPr>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45720" marR="45720" anchor="b">
                    <a:lnR w="12700" cap="flat" cmpd="sng" algn="ctr">
                      <a:solidFill>
                        <a:schemeClr val="tx1"/>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896068852"/>
                  </a:ext>
                </a:extLst>
              </a:tr>
              <a:tr h="190500">
                <a:tc>
                  <a:txBody>
                    <a:bodyPr/>
                    <a:lstStyle/>
                    <a:p>
                      <a:pPr algn="r" fontAlgn="b"/>
                      <a:r>
                        <a:rPr lang="en-US" sz="1100" u="none" strike="noStrike">
                          <a:effectLst/>
                        </a:rPr>
                        <a:t>40.9877</a:t>
                      </a:r>
                      <a:endParaRPr lang="en-US" sz="1100" b="0" i="0" u="none" strike="noStrike">
                        <a:solidFill>
                          <a:srgbClr val="000000"/>
                        </a:solidFill>
                        <a:effectLst/>
                        <a:latin typeface="Calibri" panose="020F0502020204030204" pitchFamily="34" charset="0"/>
                      </a:endParaRPr>
                    </a:p>
                  </a:txBody>
                  <a:tcPr marL="45720" marR="45720" anchor="b">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r" fontAlgn="b"/>
                      <a:r>
                        <a:rPr lang="en-US" sz="1100" u="none" strike="noStrike">
                          <a:effectLst/>
                        </a:rPr>
                        <a:t>-122.117</a:t>
                      </a:r>
                      <a:endParaRPr lang="en-US" sz="1100" b="0" i="0" u="none" strike="noStrike">
                        <a:solidFill>
                          <a:srgbClr val="000000"/>
                        </a:solidFill>
                        <a:effectLst/>
                        <a:latin typeface="Calibri" panose="020F0502020204030204" pitchFamily="34" charset="0"/>
                      </a:endParaRPr>
                    </a:p>
                  </a:txBody>
                  <a:tcPr marL="45720" marR="45720" anchor="b">
                    <a:solidFill>
                      <a:schemeClr val="bg1">
                        <a:lumMod val="95000"/>
                      </a:schemeClr>
                    </a:solidFill>
                  </a:tcPr>
                </a:tc>
                <a:tc>
                  <a:txBody>
                    <a:bodyPr/>
                    <a:lstStyle/>
                    <a:p>
                      <a:pPr algn="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45720" marR="45720" anchor="b">
                    <a:lnR w="12700" cap="flat" cmpd="sng" algn="ctr">
                      <a:solidFill>
                        <a:schemeClr val="tx1"/>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1354261985"/>
                  </a:ext>
                </a:extLst>
              </a:tr>
              <a:tr h="289560">
                <a:tc>
                  <a:txBody>
                    <a:bodyPr/>
                    <a:lstStyle/>
                    <a:p>
                      <a:pPr algn="r" fontAlgn="b"/>
                      <a:r>
                        <a:rPr lang="en-US" sz="1100" u="none" strike="noStrike">
                          <a:effectLst/>
                        </a:rPr>
                        <a:t>40.9877</a:t>
                      </a:r>
                      <a:endParaRPr lang="en-US" sz="1100" b="0" i="0" u="none" strike="noStrike">
                        <a:solidFill>
                          <a:srgbClr val="000000"/>
                        </a:solidFill>
                        <a:effectLst/>
                        <a:latin typeface="Calibri" panose="020F0502020204030204" pitchFamily="34" charset="0"/>
                      </a:endParaRPr>
                    </a:p>
                  </a:txBody>
                  <a:tcPr marL="45720" marR="4572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b"/>
                      <a:r>
                        <a:rPr lang="en-US" sz="1100" u="none" strike="noStrike" dirty="0">
                          <a:effectLst/>
                        </a:rPr>
                        <a:t>-122.117</a:t>
                      </a:r>
                      <a:endParaRPr lang="en-US" sz="1100" b="0" i="0" u="none" strike="noStrike" dirty="0">
                        <a:solidFill>
                          <a:srgbClr val="000000"/>
                        </a:solidFill>
                        <a:effectLst/>
                        <a:latin typeface="Calibri" panose="020F0502020204030204" pitchFamily="34" charset="0"/>
                      </a:endParaRPr>
                    </a:p>
                  </a:txBody>
                  <a:tcPr marL="45720" marR="45720" anchor="b">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45720" marR="4572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36155783"/>
                  </a:ext>
                </a:extLst>
              </a:tr>
            </a:tbl>
          </a:graphicData>
        </a:graphic>
      </p:graphicFrame>
      <p:sp>
        <p:nvSpPr>
          <p:cNvPr id="21" name="Rectangle 20">
            <a:extLst>
              <a:ext uri="{FF2B5EF4-FFF2-40B4-BE49-F238E27FC236}">
                <a16:creationId xmlns:a16="http://schemas.microsoft.com/office/drawing/2014/main" id="{240C82FF-8FF2-4F8D-B143-57EFBD118FE1}"/>
              </a:ext>
            </a:extLst>
          </p:cNvPr>
          <p:cNvSpPr/>
          <p:nvPr/>
        </p:nvSpPr>
        <p:spPr>
          <a:xfrm>
            <a:off x="4419600" y="2819400"/>
            <a:ext cx="685800"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pic>
        <p:nvPicPr>
          <p:cNvPr id="12329" name="Picture 16388">
            <a:extLst>
              <a:ext uri="{FF2B5EF4-FFF2-40B4-BE49-F238E27FC236}">
                <a16:creationId xmlns:a16="http://schemas.microsoft.com/office/drawing/2014/main" id="{A703953A-2BDB-4B77-857C-B02268F784C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457200"/>
            <a:ext cx="1752600"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0" name="Elbow Connector 59">
            <a:extLst>
              <a:ext uri="{FF2B5EF4-FFF2-40B4-BE49-F238E27FC236}">
                <a16:creationId xmlns:a16="http://schemas.microsoft.com/office/drawing/2014/main" id="{3DC4C8D3-D67B-44F0-9E21-AC216575DF8C}"/>
              </a:ext>
            </a:extLst>
          </p:cNvPr>
          <p:cNvCxnSpPr>
            <a:stCxn id="14" idx="3"/>
            <a:endCxn id="12329" idx="1"/>
          </p:cNvCxnSpPr>
          <p:nvPr/>
        </p:nvCxnSpPr>
        <p:spPr>
          <a:xfrm flipV="1">
            <a:off x="2133600" y="1265238"/>
            <a:ext cx="1905000" cy="30162"/>
          </a:xfrm>
          <a:prstGeom prst="bentConnector3">
            <a:avLst>
              <a:gd name="adj1" fmla="val 50000"/>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331" name="TextBox 33">
            <a:extLst>
              <a:ext uri="{FF2B5EF4-FFF2-40B4-BE49-F238E27FC236}">
                <a16:creationId xmlns:a16="http://schemas.microsoft.com/office/drawing/2014/main" id="{F8B93CAD-5FCA-49F7-BE24-2D3781E41C81}"/>
              </a:ext>
            </a:extLst>
          </p:cNvPr>
          <p:cNvSpPr txBox="1">
            <a:spLocks noChangeArrowheads="1"/>
          </p:cNvSpPr>
          <p:nvPr/>
        </p:nvSpPr>
        <p:spPr bwMode="auto">
          <a:xfrm>
            <a:off x="2286000" y="990600"/>
            <a:ext cx="1117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t>2. To Points</a:t>
            </a:r>
          </a:p>
        </p:txBody>
      </p:sp>
      <p:graphicFrame>
        <p:nvGraphicFramePr>
          <p:cNvPr id="71" name="Table 70">
            <a:extLst>
              <a:ext uri="{FF2B5EF4-FFF2-40B4-BE49-F238E27FC236}">
                <a16:creationId xmlns:a16="http://schemas.microsoft.com/office/drawing/2014/main" id="{716954F2-FF49-4912-AF3D-47877064BD1A}"/>
              </a:ext>
            </a:extLst>
          </p:cNvPr>
          <p:cNvGraphicFramePr>
            <a:graphicFrameLocks noGrp="1"/>
          </p:cNvGraphicFramePr>
          <p:nvPr/>
        </p:nvGraphicFramePr>
        <p:xfrm>
          <a:off x="2438400" y="2667000"/>
          <a:ext cx="3505200" cy="1554300"/>
        </p:xfrm>
        <a:graphic>
          <a:graphicData uri="http://schemas.openxmlformats.org/drawingml/2006/table">
            <a:tbl>
              <a:tblPr>
                <a:tableStyleId>{00A15C55-8517-42AA-B614-E9B94910E393}</a:tableStyleId>
              </a:tblPr>
              <a:tblGrid>
                <a:gridCol w="785371">
                  <a:extLst>
                    <a:ext uri="{9D8B030D-6E8A-4147-A177-3AD203B41FA5}">
                      <a16:colId xmlns:a16="http://schemas.microsoft.com/office/drawing/2014/main" val="3076257535"/>
                    </a:ext>
                  </a:extLst>
                </a:gridCol>
                <a:gridCol w="720996">
                  <a:extLst>
                    <a:ext uri="{9D8B030D-6E8A-4147-A177-3AD203B41FA5}">
                      <a16:colId xmlns:a16="http://schemas.microsoft.com/office/drawing/2014/main" val="772914650"/>
                    </a:ext>
                  </a:extLst>
                </a:gridCol>
                <a:gridCol w="581838">
                  <a:extLst>
                    <a:ext uri="{9D8B030D-6E8A-4147-A177-3AD203B41FA5}">
                      <a16:colId xmlns:a16="http://schemas.microsoft.com/office/drawing/2014/main" val="1595258107"/>
                    </a:ext>
                  </a:extLst>
                </a:gridCol>
                <a:gridCol w="745787">
                  <a:extLst>
                    <a:ext uri="{9D8B030D-6E8A-4147-A177-3AD203B41FA5}">
                      <a16:colId xmlns:a16="http://schemas.microsoft.com/office/drawing/2014/main" val="3162388491"/>
                    </a:ext>
                  </a:extLst>
                </a:gridCol>
                <a:gridCol w="671208">
                  <a:extLst>
                    <a:ext uri="{9D8B030D-6E8A-4147-A177-3AD203B41FA5}">
                      <a16:colId xmlns:a16="http://schemas.microsoft.com/office/drawing/2014/main" val="1167438335"/>
                    </a:ext>
                  </a:extLst>
                </a:gridCol>
              </a:tblGrid>
              <a:tr h="259027">
                <a:tc>
                  <a:txBody>
                    <a:bodyPr/>
                    <a:lstStyle/>
                    <a:p>
                      <a:pPr algn="l" fontAlgn="b"/>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45720" marR="45720" marT="45705" marB="45705"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fontAlgn="b"/>
                      <a:r>
                        <a:rPr lang="en-US" sz="1100" u="none" strike="noStrike" dirty="0">
                          <a:effectLst/>
                        </a:rPr>
                        <a:t>Y</a:t>
                      </a:r>
                      <a:endParaRPr lang="en-US" sz="1100" b="0" i="0" u="none" strike="noStrike" dirty="0">
                        <a:solidFill>
                          <a:srgbClr val="000000"/>
                        </a:solidFill>
                        <a:effectLst/>
                        <a:latin typeface="Calibri" panose="020F0502020204030204" pitchFamily="34" charset="0"/>
                      </a:endParaRPr>
                    </a:p>
                  </a:txBody>
                  <a:tcPr marL="45720" marR="45720" marT="45705" marB="45705" anchor="b">
                    <a:lnT w="12700" cap="flat" cmpd="sng" algn="ctr">
                      <a:solidFill>
                        <a:schemeClr val="tx1"/>
                      </a:solidFill>
                      <a:prstDash val="solid"/>
                      <a:round/>
                      <a:headEnd type="none" w="med" len="med"/>
                      <a:tailEnd type="none" w="med" len="med"/>
                    </a:lnT>
                  </a:tcPr>
                </a:tc>
                <a:tc>
                  <a:txBody>
                    <a:bodyPr/>
                    <a:lstStyle/>
                    <a:p>
                      <a:pPr algn="l" fontAlgn="b"/>
                      <a:r>
                        <a:rPr lang="en-US" sz="1100" u="none" strike="noStrike" dirty="0">
                          <a:effectLst/>
                        </a:rPr>
                        <a:t>Temp</a:t>
                      </a:r>
                      <a:endParaRPr lang="en-US" sz="1100" b="0" i="0" u="none" strike="noStrike" dirty="0">
                        <a:solidFill>
                          <a:srgbClr val="000000"/>
                        </a:solidFill>
                        <a:effectLst/>
                        <a:latin typeface="Calibri" panose="020F0502020204030204" pitchFamily="34" charset="0"/>
                      </a:endParaRPr>
                    </a:p>
                  </a:txBody>
                  <a:tcPr marL="45720" marR="45720" marT="45705" marB="45705" anchor="b">
                    <a:lnT w="12700" cap="flat" cmpd="sng" algn="ctr">
                      <a:solidFill>
                        <a:schemeClr val="tx1"/>
                      </a:solidFill>
                      <a:prstDash val="solid"/>
                      <a:round/>
                      <a:headEnd type="none" w="med" len="med"/>
                      <a:tailEnd type="none" w="med" len="med"/>
                    </a:lnT>
                  </a:tcPr>
                </a:tc>
                <a:tc>
                  <a:txBody>
                    <a:bodyPr/>
                    <a:lstStyle/>
                    <a:p>
                      <a:pPr algn="l" fontAlgn="b"/>
                      <a:r>
                        <a:rPr lang="en-US" sz="1100" u="none" strike="noStrike" dirty="0">
                          <a:effectLst/>
                        </a:rPr>
                        <a:t>Presence</a:t>
                      </a:r>
                      <a:endParaRPr lang="en-US" sz="1100" b="0" i="0" u="none" strike="noStrike" dirty="0">
                        <a:solidFill>
                          <a:srgbClr val="000000"/>
                        </a:solidFill>
                        <a:effectLst/>
                        <a:latin typeface="Calibri" panose="020F0502020204030204" pitchFamily="34" charset="0"/>
                      </a:endParaRPr>
                    </a:p>
                  </a:txBody>
                  <a:tcPr marL="45720" marR="45720" marT="45705" marB="45705" anchor="b">
                    <a:lnT w="12700" cap="flat" cmpd="sng" algn="ctr">
                      <a:solidFill>
                        <a:schemeClr val="tx1"/>
                      </a:solidFill>
                      <a:prstDash val="solid"/>
                      <a:round/>
                      <a:headEnd type="none" w="med" len="med"/>
                      <a:tailEnd type="none" w="med" len="med"/>
                    </a:lnT>
                  </a:tcPr>
                </a:tc>
                <a:tc>
                  <a:txBody>
                    <a:bodyPr/>
                    <a:lstStyle/>
                    <a:p>
                      <a:pPr algn="l" fontAlgn="b"/>
                      <a:r>
                        <a:rPr lang="en-US" sz="1100" u="none" strike="noStrike">
                          <a:effectLst/>
                        </a:rPr>
                        <a:t>Predict</a:t>
                      </a:r>
                      <a:endParaRPr lang="en-US" sz="1100" b="0" i="0" u="none" strike="noStrike">
                        <a:solidFill>
                          <a:srgbClr val="000000"/>
                        </a:solidFill>
                        <a:effectLst/>
                        <a:latin typeface="Calibri" panose="020F0502020204030204" pitchFamily="34" charset="0"/>
                      </a:endParaRPr>
                    </a:p>
                  </a:txBody>
                  <a:tcPr marL="45720" marR="45720" marT="45705" marB="45705"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920664281"/>
                  </a:ext>
                </a:extLst>
              </a:tr>
              <a:tr h="259027">
                <a:tc>
                  <a:txBody>
                    <a:bodyPr/>
                    <a:lstStyle/>
                    <a:p>
                      <a:pPr algn="r" fontAlgn="b"/>
                      <a:r>
                        <a:rPr lang="en-US" sz="1100" u="none" strike="noStrike">
                          <a:effectLst/>
                        </a:rPr>
                        <a:t>-123.677</a:t>
                      </a:r>
                      <a:endParaRPr lang="en-US" sz="1100" b="0" i="0" u="none" strike="noStrike">
                        <a:solidFill>
                          <a:srgbClr val="000000"/>
                        </a:solidFill>
                        <a:effectLst/>
                        <a:latin typeface="Calibri" panose="020F0502020204030204" pitchFamily="34" charset="0"/>
                      </a:endParaRPr>
                    </a:p>
                  </a:txBody>
                  <a:tcPr marL="45720" marR="45720" marT="45705" marB="45705" anchor="b">
                    <a:lnL w="12700" cap="flat" cmpd="sng" algn="ctr">
                      <a:solidFill>
                        <a:schemeClr val="tx1"/>
                      </a:solidFill>
                      <a:prstDash val="solid"/>
                      <a:round/>
                      <a:headEnd type="none" w="med" len="med"/>
                      <a:tailEnd type="none" w="med" len="med"/>
                    </a:lnL>
                  </a:tcPr>
                </a:tc>
                <a:tc>
                  <a:txBody>
                    <a:bodyPr/>
                    <a:lstStyle/>
                    <a:p>
                      <a:pPr algn="r" fontAlgn="b"/>
                      <a:r>
                        <a:rPr lang="en-US" sz="1100" u="none" strike="noStrike" dirty="0">
                          <a:effectLst/>
                        </a:rPr>
                        <a:t>41.61906</a:t>
                      </a:r>
                      <a:endParaRPr lang="en-US" sz="1100" b="0" i="0" u="none" strike="noStrike" dirty="0">
                        <a:solidFill>
                          <a:srgbClr val="000000"/>
                        </a:solidFill>
                        <a:effectLst/>
                        <a:latin typeface="Calibri" panose="020F0502020204030204" pitchFamily="34" charset="0"/>
                      </a:endParaRPr>
                    </a:p>
                  </a:txBody>
                  <a:tcPr marL="45720" marR="45720" marT="45705" marB="45705" anchor="b"/>
                </a:tc>
                <a:tc>
                  <a:txBody>
                    <a:bodyPr/>
                    <a:lstStyle/>
                    <a:p>
                      <a:pPr algn="r" fontAlgn="b"/>
                      <a:r>
                        <a:rPr lang="en-US" sz="1100" u="none" strike="noStrike">
                          <a:effectLst/>
                        </a:rPr>
                        <a:t>71</a:t>
                      </a:r>
                      <a:endParaRPr lang="en-US" sz="1100" b="0" i="0" u="none" strike="noStrike">
                        <a:solidFill>
                          <a:srgbClr val="000000"/>
                        </a:solidFill>
                        <a:effectLst/>
                        <a:latin typeface="Calibri" panose="020F0502020204030204" pitchFamily="34" charset="0"/>
                      </a:endParaRPr>
                    </a:p>
                  </a:txBody>
                  <a:tcPr marL="45720" marR="45720" marT="45705" marB="45705"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45720" marR="45720" marT="45705" marB="45705" anchor="b"/>
                </a:tc>
                <a:tc>
                  <a:txBody>
                    <a:bodyPr/>
                    <a:lstStyle/>
                    <a:p>
                      <a:pPr algn="r" fontAlgn="b"/>
                      <a:r>
                        <a:rPr lang="en-US" sz="1100" u="none" strike="noStrike">
                          <a:effectLst/>
                        </a:rPr>
                        <a:t>0.8</a:t>
                      </a:r>
                      <a:endParaRPr lang="en-US" sz="1100" b="0" i="0" u="none" strike="noStrike">
                        <a:solidFill>
                          <a:srgbClr val="000000"/>
                        </a:solidFill>
                        <a:effectLst/>
                        <a:latin typeface="Calibri" panose="020F0502020204030204" pitchFamily="34" charset="0"/>
                      </a:endParaRPr>
                    </a:p>
                  </a:txBody>
                  <a:tcPr marL="45720" marR="45720" marT="45705" marB="45705"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8110618"/>
                  </a:ext>
                </a:extLst>
              </a:tr>
              <a:tr h="259027">
                <a:tc>
                  <a:txBody>
                    <a:bodyPr/>
                    <a:lstStyle/>
                    <a:p>
                      <a:pPr algn="r" fontAlgn="b"/>
                      <a:r>
                        <a:rPr lang="en-US" sz="1100" u="none" strike="noStrike">
                          <a:effectLst/>
                        </a:rPr>
                        <a:t>-123.344</a:t>
                      </a:r>
                      <a:endParaRPr lang="en-US" sz="1100" b="0" i="0" u="none" strike="noStrike">
                        <a:solidFill>
                          <a:srgbClr val="000000"/>
                        </a:solidFill>
                        <a:effectLst/>
                        <a:latin typeface="Calibri" panose="020F0502020204030204" pitchFamily="34" charset="0"/>
                      </a:endParaRPr>
                    </a:p>
                  </a:txBody>
                  <a:tcPr marL="45720" marR="45720" marT="45705" marB="45705" anchor="b">
                    <a:lnL w="12700" cap="flat" cmpd="sng" algn="ctr">
                      <a:solidFill>
                        <a:schemeClr val="tx1"/>
                      </a:solidFill>
                      <a:prstDash val="solid"/>
                      <a:round/>
                      <a:headEnd type="none" w="med" len="med"/>
                      <a:tailEnd type="none" w="med" len="med"/>
                    </a:lnL>
                  </a:tcPr>
                </a:tc>
                <a:tc>
                  <a:txBody>
                    <a:bodyPr/>
                    <a:lstStyle/>
                    <a:p>
                      <a:pPr algn="r" fontAlgn="b"/>
                      <a:r>
                        <a:rPr lang="en-US" sz="1100" u="none" strike="noStrike">
                          <a:effectLst/>
                        </a:rPr>
                        <a:t>41.61906</a:t>
                      </a:r>
                      <a:endParaRPr lang="en-US" sz="1100" b="0" i="0" u="none" strike="noStrike">
                        <a:solidFill>
                          <a:srgbClr val="000000"/>
                        </a:solidFill>
                        <a:effectLst/>
                        <a:latin typeface="Calibri" panose="020F0502020204030204" pitchFamily="34" charset="0"/>
                      </a:endParaRPr>
                    </a:p>
                  </a:txBody>
                  <a:tcPr marL="45720" marR="45720" marT="45705" marB="45705" anchor="b"/>
                </a:tc>
                <a:tc>
                  <a:txBody>
                    <a:bodyPr/>
                    <a:lstStyle/>
                    <a:p>
                      <a:pPr algn="r" fontAlgn="b"/>
                      <a:r>
                        <a:rPr lang="en-US" sz="1100" u="none" strike="noStrike">
                          <a:effectLst/>
                        </a:rPr>
                        <a:t>55</a:t>
                      </a:r>
                      <a:endParaRPr lang="en-US" sz="1100" b="0" i="0" u="none" strike="noStrike">
                        <a:solidFill>
                          <a:srgbClr val="000000"/>
                        </a:solidFill>
                        <a:effectLst/>
                        <a:latin typeface="Calibri" panose="020F0502020204030204" pitchFamily="34" charset="0"/>
                      </a:endParaRPr>
                    </a:p>
                  </a:txBody>
                  <a:tcPr marL="45720" marR="45720" marT="45705" marB="45705"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45720" marR="45720" marT="45705" marB="45705" anchor="b"/>
                </a:tc>
                <a:tc>
                  <a:txBody>
                    <a:bodyPr/>
                    <a:lstStyle/>
                    <a:p>
                      <a:pPr algn="r" fontAlgn="b"/>
                      <a:r>
                        <a:rPr lang="en-US" sz="1100" u="none" strike="noStrike">
                          <a:effectLst/>
                        </a:rPr>
                        <a:t>0.2</a:t>
                      </a:r>
                      <a:endParaRPr lang="en-US" sz="1100" b="0" i="0" u="none" strike="noStrike">
                        <a:solidFill>
                          <a:srgbClr val="000000"/>
                        </a:solidFill>
                        <a:effectLst/>
                        <a:latin typeface="Calibri" panose="020F0502020204030204" pitchFamily="34" charset="0"/>
                      </a:endParaRPr>
                    </a:p>
                  </a:txBody>
                  <a:tcPr marL="45720" marR="45720" marT="45705" marB="45705"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51729652"/>
                  </a:ext>
                </a:extLst>
              </a:tr>
              <a:tr h="259027">
                <a:tc>
                  <a:txBody>
                    <a:bodyPr/>
                    <a:lstStyle/>
                    <a:p>
                      <a:pPr algn="r" fontAlgn="b"/>
                      <a:r>
                        <a:rPr lang="en-US" sz="1100" u="none" strike="noStrike">
                          <a:effectLst/>
                        </a:rPr>
                        <a:t>-123.011</a:t>
                      </a:r>
                      <a:endParaRPr lang="en-US" sz="1100" b="0" i="0" u="none" strike="noStrike">
                        <a:solidFill>
                          <a:srgbClr val="000000"/>
                        </a:solidFill>
                        <a:effectLst/>
                        <a:latin typeface="Calibri" panose="020F0502020204030204" pitchFamily="34" charset="0"/>
                      </a:endParaRPr>
                    </a:p>
                  </a:txBody>
                  <a:tcPr marL="45720" marR="45720" marT="45705" marB="45705" anchor="b">
                    <a:lnL w="12700" cap="flat" cmpd="sng" algn="ctr">
                      <a:solidFill>
                        <a:schemeClr val="tx1"/>
                      </a:solidFill>
                      <a:prstDash val="solid"/>
                      <a:round/>
                      <a:headEnd type="none" w="med" len="med"/>
                      <a:tailEnd type="none" w="med" len="med"/>
                    </a:lnL>
                  </a:tcPr>
                </a:tc>
                <a:tc>
                  <a:txBody>
                    <a:bodyPr/>
                    <a:lstStyle/>
                    <a:p>
                      <a:pPr algn="r" fontAlgn="b"/>
                      <a:r>
                        <a:rPr lang="en-US" sz="1100" u="none" strike="noStrike">
                          <a:effectLst/>
                        </a:rPr>
                        <a:t>41.61906</a:t>
                      </a:r>
                      <a:endParaRPr lang="en-US" sz="1100" b="0" i="0" u="none" strike="noStrike">
                        <a:solidFill>
                          <a:srgbClr val="000000"/>
                        </a:solidFill>
                        <a:effectLst/>
                        <a:latin typeface="Calibri" panose="020F0502020204030204" pitchFamily="34" charset="0"/>
                      </a:endParaRPr>
                    </a:p>
                  </a:txBody>
                  <a:tcPr marL="45720" marR="45720" marT="45705" marB="45705" anchor="b"/>
                </a:tc>
                <a:tc>
                  <a:txBody>
                    <a:bodyPr/>
                    <a:lstStyle/>
                    <a:p>
                      <a:pPr algn="r" fontAlgn="b"/>
                      <a:r>
                        <a:rPr lang="en-US" sz="1100" u="none" strike="noStrike" dirty="0">
                          <a:effectLst/>
                        </a:rPr>
                        <a:t>79</a:t>
                      </a:r>
                      <a:endParaRPr lang="en-US" sz="1100" b="0" i="0" u="none" strike="noStrike" dirty="0">
                        <a:solidFill>
                          <a:srgbClr val="000000"/>
                        </a:solidFill>
                        <a:effectLst/>
                        <a:latin typeface="Calibri" panose="020F0502020204030204" pitchFamily="34" charset="0"/>
                      </a:endParaRPr>
                    </a:p>
                  </a:txBody>
                  <a:tcPr marL="45720" marR="45720" marT="45705" marB="45705"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45720" marR="45720" marT="45705" marB="45705" anchor="b"/>
                </a:tc>
                <a:tc>
                  <a:txBody>
                    <a:bodyPr/>
                    <a:lstStyle/>
                    <a:p>
                      <a:pPr algn="r" fontAlgn="b"/>
                      <a:r>
                        <a:rPr lang="en-US" sz="1100" u="none" strike="noStrike">
                          <a:effectLst/>
                        </a:rPr>
                        <a:t>0.7</a:t>
                      </a:r>
                      <a:endParaRPr lang="en-US" sz="1100" b="0" i="0" u="none" strike="noStrike">
                        <a:solidFill>
                          <a:srgbClr val="000000"/>
                        </a:solidFill>
                        <a:effectLst/>
                        <a:latin typeface="Calibri" panose="020F0502020204030204" pitchFamily="34" charset="0"/>
                      </a:endParaRPr>
                    </a:p>
                  </a:txBody>
                  <a:tcPr marL="45720" marR="45720" marT="45705" marB="45705"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90951474"/>
                  </a:ext>
                </a:extLst>
              </a:tr>
              <a:tr h="259027">
                <a:tc>
                  <a:txBody>
                    <a:bodyPr/>
                    <a:lstStyle/>
                    <a:p>
                      <a:pPr algn="r" fontAlgn="b"/>
                      <a:r>
                        <a:rPr lang="en-US" sz="1100" u="none" strike="noStrike">
                          <a:effectLst/>
                        </a:rPr>
                        <a:t>-122.677</a:t>
                      </a:r>
                      <a:endParaRPr lang="en-US" sz="1100" b="0" i="0" u="none" strike="noStrike">
                        <a:solidFill>
                          <a:srgbClr val="000000"/>
                        </a:solidFill>
                        <a:effectLst/>
                        <a:latin typeface="Calibri" panose="020F0502020204030204" pitchFamily="34" charset="0"/>
                      </a:endParaRPr>
                    </a:p>
                  </a:txBody>
                  <a:tcPr marL="45720" marR="45720" marT="45705" marB="45705" anchor="b">
                    <a:lnL w="12700" cap="flat" cmpd="sng" algn="ctr">
                      <a:solidFill>
                        <a:schemeClr val="tx1"/>
                      </a:solidFill>
                      <a:prstDash val="solid"/>
                      <a:round/>
                      <a:headEnd type="none" w="med" len="med"/>
                      <a:tailEnd type="none" w="med" len="med"/>
                    </a:lnL>
                  </a:tcPr>
                </a:tc>
                <a:tc>
                  <a:txBody>
                    <a:bodyPr/>
                    <a:lstStyle/>
                    <a:p>
                      <a:pPr algn="r" fontAlgn="b"/>
                      <a:r>
                        <a:rPr lang="en-US" sz="1100" u="none" strike="noStrike">
                          <a:effectLst/>
                        </a:rPr>
                        <a:t>41.61906</a:t>
                      </a:r>
                      <a:endParaRPr lang="en-US" sz="1100" b="0" i="0" u="none" strike="noStrike">
                        <a:solidFill>
                          <a:srgbClr val="000000"/>
                        </a:solidFill>
                        <a:effectLst/>
                        <a:latin typeface="Calibri" panose="020F0502020204030204" pitchFamily="34" charset="0"/>
                      </a:endParaRPr>
                    </a:p>
                  </a:txBody>
                  <a:tcPr marL="45720" marR="45720" marT="45705" marB="45705" anchor="b"/>
                </a:tc>
                <a:tc>
                  <a:txBody>
                    <a:bodyPr/>
                    <a:lstStyle/>
                    <a:p>
                      <a:pPr algn="r" fontAlgn="b"/>
                      <a:r>
                        <a:rPr lang="en-US" sz="1100" u="none" strike="noStrike">
                          <a:effectLst/>
                        </a:rPr>
                        <a:t>68</a:t>
                      </a:r>
                      <a:endParaRPr lang="en-US" sz="1100" b="0" i="0" u="none" strike="noStrike">
                        <a:solidFill>
                          <a:srgbClr val="000000"/>
                        </a:solidFill>
                        <a:effectLst/>
                        <a:latin typeface="Calibri" panose="020F0502020204030204" pitchFamily="34" charset="0"/>
                      </a:endParaRPr>
                    </a:p>
                  </a:txBody>
                  <a:tcPr marL="45720" marR="45720" marT="45705" marB="45705" anchor="b"/>
                </a:tc>
                <a:tc>
                  <a:txBody>
                    <a:bodyPr/>
                    <a:lstStyle/>
                    <a:p>
                      <a:pPr algn="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45720" marR="45720" marT="45705" marB="45705" anchor="b"/>
                </a:tc>
                <a:tc>
                  <a:txBody>
                    <a:bodyPr/>
                    <a:lstStyle/>
                    <a:p>
                      <a:pPr algn="r" fontAlgn="b"/>
                      <a:r>
                        <a:rPr lang="en-US" sz="1100" u="none" strike="noStrike">
                          <a:effectLst/>
                        </a:rPr>
                        <a:t>0.1</a:t>
                      </a:r>
                      <a:endParaRPr lang="en-US" sz="1100" b="0" i="0" u="none" strike="noStrike">
                        <a:solidFill>
                          <a:srgbClr val="000000"/>
                        </a:solidFill>
                        <a:effectLst/>
                        <a:latin typeface="Calibri" panose="020F0502020204030204" pitchFamily="34" charset="0"/>
                      </a:endParaRPr>
                    </a:p>
                  </a:txBody>
                  <a:tcPr marL="45720" marR="45720" marT="45705" marB="45705"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70360675"/>
                  </a:ext>
                </a:extLst>
              </a:tr>
              <a:tr h="259027">
                <a:tc>
                  <a:txBody>
                    <a:bodyPr/>
                    <a:lstStyle/>
                    <a:p>
                      <a:pPr algn="r" fontAlgn="b"/>
                      <a:r>
                        <a:rPr lang="en-US" sz="1100" u="none" strike="noStrike">
                          <a:effectLst/>
                        </a:rPr>
                        <a:t>-122.344</a:t>
                      </a:r>
                      <a:endParaRPr lang="en-US" sz="1100" b="0" i="0" u="none" strike="noStrike">
                        <a:solidFill>
                          <a:srgbClr val="000000"/>
                        </a:solidFill>
                        <a:effectLst/>
                        <a:latin typeface="Calibri" panose="020F0502020204030204" pitchFamily="34" charset="0"/>
                      </a:endParaRPr>
                    </a:p>
                  </a:txBody>
                  <a:tcPr marL="45720" marR="45720" marT="45705" marB="45705"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r" fontAlgn="b"/>
                      <a:r>
                        <a:rPr lang="en-US" sz="1100" u="none" strike="noStrike" dirty="0">
                          <a:effectLst/>
                        </a:rPr>
                        <a:t>41.61906</a:t>
                      </a:r>
                      <a:endParaRPr lang="en-US" sz="1100" b="0" i="0" u="none" strike="noStrike" dirty="0">
                        <a:solidFill>
                          <a:srgbClr val="000000"/>
                        </a:solidFill>
                        <a:effectLst/>
                        <a:latin typeface="Calibri" panose="020F0502020204030204" pitchFamily="34" charset="0"/>
                      </a:endParaRPr>
                    </a:p>
                  </a:txBody>
                  <a:tcPr marL="45720" marR="45720" marT="45705" marB="45705" anchor="b">
                    <a:lnB w="12700" cap="flat" cmpd="sng" algn="ctr">
                      <a:solidFill>
                        <a:schemeClr val="tx1"/>
                      </a:solidFill>
                      <a:prstDash val="solid"/>
                      <a:round/>
                      <a:headEnd type="none" w="med" len="med"/>
                      <a:tailEnd type="none" w="med" len="med"/>
                    </a:lnB>
                  </a:tcPr>
                </a:tc>
                <a:tc>
                  <a:txBody>
                    <a:bodyPr/>
                    <a:lstStyle/>
                    <a:p>
                      <a:pPr algn="r" fontAlgn="b"/>
                      <a:r>
                        <a:rPr lang="en-US" sz="1100" u="none" strike="noStrike" dirty="0">
                          <a:effectLst/>
                        </a:rPr>
                        <a:t>102</a:t>
                      </a:r>
                      <a:endParaRPr lang="en-US" sz="1100" b="0" i="0" u="none" strike="noStrike" dirty="0">
                        <a:solidFill>
                          <a:srgbClr val="000000"/>
                        </a:solidFill>
                        <a:effectLst/>
                        <a:latin typeface="Calibri" panose="020F0502020204030204" pitchFamily="34" charset="0"/>
                      </a:endParaRPr>
                    </a:p>
                  </a:txBody>
                  <a:tcPr marL="45720" marR="45720" marT="45705" marB="45705" anchor="b">
                    <a:lnB w="12700" cap="flat" cmpd="sng" algn="ctr">
                      <a:solidFill>
                        <a:schemeClr val="tx1"/>
                      </a:solidFill>
                      <a:prstDash val="solid"/>
                      <a:round/>
                      <a:headEnd type="none" w="med" len="med"/>
                      <a:tailEnd type="none" w="med" len="med"/>
                    </a:lnB>
                  </a:tcPr>
                </a:tc>
                <a:tc>
                  <a:txBody>
                    <a:bodyPr/>
                    <a:lstStyle/>
                    <a:p>
                      <a:pPr algn="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45720" marR="45720" marT="45705" marB="45705" anchor="b">
                    <a:lnB w="12700" cap="flat" cmpd="sng" algn="ctr">
                      <a:solidFill>
                        <a:schemeClr val="tx1"/>
                      </a:solidFill>
                      <a:prstDash val="solid"/>
                      <a:round/>
                      <a:headEnd type="none" w="med" len="med"/>
                      <a:tailEnd type="none" w="med" len="med"/>
                    </a:lnB>
                  </a:tcPr>
                </a:tc>
                <a:tc>
                  <a:txBody>
                    <a:bodyPr/>
                    <a:lstStyle/>
                    <a:p>
                      <a:pPr algn="r" fontAlgn="b"/>
                      <a:r>
                        <a:rPr lang="en-US" sz="1100" u="none" strike="noStrike" dirty="0">
                          <a:effectLst/>
                        </a:rPr>
                        <a:t>0.3</a:t>
                      </a:r>
                      <a:endParaRPr lang="en-US" sz="1100" b="0" i="0" u="none" strike="noStrike" dirty="0">
                        <a:solidFill>
                          <a:srgbClr val="000000"/>
                        </a:solidFill>
                        <a:effectLst/>
                        <a:latin typeface="Calibri" panose="020F0502020204030204" pitchFamily="34" charset="0"/>
                      </a:endParaRPr>
                    </a:p>
                  </a:txBody>
                  <a:tcPr marL="45720" marR="45720" marT="45705" marB="45705"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22891995"/>
                  </a:ext>
                </a:extLst>
              </a:tr>
            </a:tbl>
          </a:graphicData>
        </a:graphic>
      </p:graphicFrame>
      <p:sp>
        <p:nvSpPr>
          <p:cNvPr id="88" name="Rectangle 87">
            <a:extLst>
              <a:ext uri="{FF2B5EF4-FFF2-40B4-BE49-F238E27FC236}">
                <a16:creationId xmlns:a16="http://schemas.microsoft.com/office/drawing/2014/main" id="{812591A7-2ABB-4158-9040-71AA6B5F5609}"/>
              </a:ext>
            </a:extLst>
          </p:cNvPr>
          <p:cNvSpPr/>
          <p:nvPr/>
        </p:nvSpPr>
        <p:spPr>
          <a:xfrm>
            <a:off x="5715000" y="5410200"/>
            <a:ext cx="609600"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12377" name="TextBox 26">
            <a:extLst>
              <a:ext uri="{FF2B5EF4-FFF2-40B4-BE49-F238E27FC236}">
                <a16:creationId xmlns:a16="http://schemas.microsoft.com/office/drawing/2014/main" id="{FED2D0DD-14BD-4AD5-9AFB-BCFD4B7D4F1A}"/>
              </a:ext>
            </a:extLst>
          </p:cNvPr>
          <p:cNvSpPr txBox="1">
            <a:spLocks noChangeArrowheads="1"/>
          </p:cNvSpPr>
          <p:nvPr/>
        </p:nvSpPr>
        <p:spPr bwMode="auto">
          <a:xfrm>
            <a:off x="3276600" y="4800600"/>
            <a:ext cx="9699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t>4. Build </a:t>
            </a:r>
          </a:p>
          <a:p>
            <a:pPr eaLnBrk="1" hangingPunct="1">
              <a:spcBef>
                <a:spcPct val="0"/>
              </a:spcBef>
              <a:buFontTx/>
              <a:buNone/>
            </a:pPr>
            <a:r>
              <a:rPr lang="en-US" altLang="en-US" sz="1400"/>
              <a:t>the Model</a:t>
            </a:r>
          </a:p>
        </p:txBody>
      </p:sp>
      <p:cxnSp>
        <p:nvCxnSpPr>
          <p:cNvPr id="181" name="Elbow Connector 180">
            <a:extLst>
              <a:ext uri="{FF2B5EF4-FFF2-40B4-BE49-F238E27FC236}">
                <a16:creationId xmlns:a16="http://schemas.microsoft.com/office/drawing/2014/main" id="{A7DBCDDE-D0BB-4B69-84E4-9E289739F2F6}"/>
              </a:ext>
            </a:extLst>
          </p:cNvPr>
          <p:cNvCxnSpPr>
            <a:stCxn id="12294" idx="3"/>
            <a:endCxn id="71" idx="1"/>
          </p:cNvCxnSpPr>
          <p:nvPr/>
        </p:nvCxnSpPr>
        <p:spPr>
          <a:xfrm>
            <a:off x="2114550" y="3286919"/>
            <a:ext cx="323850" cy="157231"/>
          </a:xfrm>
          <a:prstGeom prst="bentConnector3">
            <a:avLst>
              <a:gd name="adj1" fmla="val 50000"/>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5" name="Rectangle 184">
            <a:extLst>
              <a:ext uri="{FF2B5EF4-FFF2-40B4-BE49-F238E27FC236}">
                <a16:creationId xmlns:a16="http://schemas.microsoft.com/office/drawing/2014/main" id="{D520E0DE-B6FB-497A-8923-38A40EAFE14D}"/>
              </a:ext>
            </a:extLst>
          </p:cNvPr>
          <p:cNvSpPr/>
          <p:nvPr/>
        </p:nvSpPr>
        <p:spPr>
          <a:xfrm>
            <a:off x="5105400" y="5486400"/>
            <a:ext cx="13716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tx1"/>
                </a:solidFill>
              </a:rPr>
              <a:t>5. Predict</a:t>
            </a:r>
          </a:p>
        </p:txBody>
      </p:sp>
      <p:cxnSp>
        <p:nvCxnSpPr>
          <p:cNvPr id="186" name="Elbow Connector 185">
            <a:extLst>
              <a:ext uri="{FF2B5EF4-FFF2-40B4-BE49-F238E27FC236}">
                <a16:creationId xmlns:a16="http://schemas.microsoft.com/office/drawing/2014/main" id="{2137D322-460A-4691-9158-8EA56B9E140F}"/>
              </a:ext>
            </a:extLst>
          </p:cNvPr>
          <p:cNvCxnSpPr>
            <a:stCxn id="185" idx="3"/>
            <a:endCxn id="32" idx="2"/>
          </p:cNvCxnSpPr>
          <p:nvPr/>
        </p:nvCxnSpPr>
        <p:spPr>
          <a:xfrm flipH="1" flipV="1">
            <a:off x="5605463" y="4214813"/>
            <a:ext cx="871537" cy="1500187"/>
          </a:xfrm>
          <a:prstGeom prst="bentConnector4">
            <a:avLst>
              <a:gd name="adj1" fmla="val -26238"/>
              <a:gd name="adj2" fmla="val 57622"/>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381" name="TextBox 55">
            <a:extLst>
              <a:ext uri="{FF2B5EF4-FFF2-40B4-BE49-F238E27FC236}">
                <a16:creationId xmlns:a16="http://schemas.microsoft.com/office/drawing/2014/main" id="{112DD95B-5A46-45BB-A688-6FFE7A3BA04C}"/>
              </a:ext>
            </a:extLst>
          </p:cNvPr>
          <p:cNvSpPr txBox="1">
            <a:spLocks noChangeArrowheads="1"/>
          </p:cNvSpPr>
          <p:nvPr/>
        </p:nvSpPr>
        <p:spPr bwMode="auto">
          <a:xfrm>
            <a:off x="2362200" y="2362200"/>
            <a:ext cx="9413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t>Attributes</a:t>
            </a:r>
          </a:p>
        </p:txBody>
      </p:sp>
      <p:sp>
        <p:nvSpPr>
          <p:cNvPr id="31" name="Rectangle 30">
            <a:extLst>
              <a:ext uri="{FF2B5EF4-FFF2-40B4-BE49-F238E27FC236}">
                <a16:creationId xmlns:a16="http://schemas.microsoft.com/office/drawing/2014/main" id="{954721D5-9A0C-41C2-9F48-68C8A8C047DC}"/>
              </a:ext>
            </a:extLst>
          </p:cNvPr>
          <p:cNvSpPr/>
          <p:nvPr/>
        </p:nvSpPr>
        <p:spPr>
          <a:xfrm>
            <a:off x="4519613" y="2670175"/>
            <a:ext cx="750887" cy="15398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32" name="Rectangle 31">
            <a:extLst>
              <a:ext uri="{FF2B5EF4-FFF2-40B4-BE49-F238E27FC236}">
                <a16:creationId xmlns:a16="http://schemas.microsoft.com/office/drawing/2014/main" id="{EE3EBA6D-3288-4788-B1F8-A8524BB7958B}"/>
              </a:ext>
            </a:extLst>
          </p:cNvPr>
          <p:cNvSpPr/>
          <p:nvPr/>
        </p:nvSpPr>
        <p:spPr>
          <a:xfrm>
            <a:off x="5270500" y="2665413"/>
            <a:ext cx="669925" cy="1549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12384" name="TextBox 26">
            <a:extLst>
              <a:ext uri="{FF2B5EF4-FFF2-40B4-BE49-F238E27FC236}">
                <a16:creationId xmlns:a16="http://schemas.microsoft.com/office/drawing/2014/main" id="{1D5A05B6-AD68-4757-BEAE-1196C144FCD9}"/>
              </a:ext>
            </a:extLst>
          </p:cNvPr>
          <p:cNvSpPr txBox="1">
            <a:spLocks noChangeArrowheads="1"/>
          </p:cNvSpPr>
          <p:nvPr/>
        </p:nvSpPr>
        <p:spPr bwMode="auto">
          <a:xfrm>
            <a:off x="6705600" y="4953000"/>
            <a:ext cx="1128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t>6. Add To </a:t>
            </a:r>
          </a:p>
          <a:p>
            <a:pPr eaLnBrk="1" hangingPunct="1">
              <a:spcBef>
                <a:spcPct val="0"/>
              </a:spcBef>
              <a:buFontTx/>
              <a:buNone/>
            </a:pPr>
            <a:r>
              <a:rPr lang="en-US" altLang="en-US" sz="1400"/>
              <a:t>Data Frame</a:t>
            </a:r>
          </a:p>
        </p:txBody>
      </p:sp>
      <p:cxnSp>
        <p:nvCxnSpPr>
          <p:cNvPr id="48" name="Elbow Connector 47">
            <a:extLst>
              <a:ext uri="{FF2B5EF4-FFF2-40B4-BE49-F238E27FC236}">
                <a16:creationId xmlns:a16="http://schemas.microsoft.com/office/drawing/2014/main" id="{357EF5D5-7369-438D-B685-DAEBD92614F7}"/>
              </a:ext>
            </a:extLst>
          </p:cNvPr>
          <p:cNvCxnSpPr>
            <a:stCxn id="31" idx="2"/>
            <a:endCxn id="7" idx="0"/>
          </p:cNvCxnSpPr>
          <p:nvPr/>
        </p:nvCxnSpPr>
        <p:spPr>
          <a:xfrm rot="5400000">
            <a:off x="3467100" y="3981450"/>
            <a:ext cx="1200150" cy="1657350"/>
          </a:xfrm>
          <a:prstGeom prst="bentConnector3">
            <a:avLst>
              <a:gd name="adj1" fmla="val 50000"/>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1DFC96CF-3EC3-4709-9356-08FE5F9B1ECB}"/>
              </a:ext>
            </a:extLst>
          </p:cNvPr>
          <p:cNvSpPr/>
          <p:nvPr/>
        </p:nvSpPr>
        <p:spPr>
          <a:xfrm>
            <a:off x="7086600" y="6019800"/>
            <a:ext cx="1828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tx1"/>
                </a:solidFill>
              </a:rPr>
              <a:t>Performance</a:t>
            </a:r>
          </a:p>
          <a:p>
            <a:pPr algn="ctr" eaLnBrk="1" hangingPunct="1">
              <a:defRPr/>
            </a:pPr>
            <a:r>
              <a:rPr lang="en-US" dirty="0">
                <a:solidFill>
                  <a:schemeClr val="tx1"/>
                </a:solidFill>
              </a:rPr>
              <a:t>Statistics</a:t>
            </a:r>
          </a:p>
        </p:txBody>
      </p:sp>
      <p:cxnSp>
        <p:nvCxnSpPr>
          <p:cNvPr id="53" name="Elbow Connector 52">
            <a:extLst>
              <a:ext uri="{FF2B5EF4-FFF2-40B4-BE49-F238E27FC236}">
                <a16:creationId xmlns:a16="http://schemas.microsoft.com/office/drawing/2014/main" id="{70107668-7E39-4E7E-A86F-5F3797F0C66F}"/>
              </a:ext>
            </a:extLst>
          </p:cNvPr>
          <p:cNvCxnSpPr>
            <a:stCxn id="7" idx="2"/>
            <a:endCxn id="52" idx="1"/>
          </p:cNvCxnSpPr>
          <p:nvPr/>
        </p:nvCxnSpPr>
        <p:spPr>
          <a:xfrm rot="16200000" flipH="1">
            <a:off x="5048250" y="4286250"/>
            <a:ext cx="228600" cy="3848100"/>
          </a:xfrm>
          <a:prstGeom prst="bentConnector2">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Elbow Connector 66">
            <a:extLst>
              <a:ext uri="{FF2B5EF4-FFF2-40B4-BE49-F238E27FC236}">
                <a16:creationId xmlns:a16="http://schemas.microsoft.com/office/drawing/2014/main" id="{B6D3B56A-A432-407E-81D5-4C5E85571753}"/>
              </a:ext>
            </a:extLst>
          </p:cNvPr>
          <p:cNvCxnSpPr>
            <a:stCxn id="78" idx="2"/>
            <a:endCxn id="185" idx="0"/>
          </p:cNvCxnSpPr>
          <p:nvPr/>
        </p:nvCxnSpPr>
        <p:spPr>
          <a:xfrm rot="16200000" flipH="1">
            <a:off x="4462462" y="4157663"/>
            <a:ext cx="1279525" cy="1377950"/>
          </a:xfrm>
          <a:prstGeom prst="bentConnector3">
            <a:avLst>
              <a:gd name="adj1" fmla="val 68876"/>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8" name="Rectangle 77">
            <a:extLst>
              <a:ext uri="{FF2B5EF4-FFF2-40B4-BE49-F238E27FC236}">
                <a16:creationId xmlns:a16="http://schemas.microsoft.com/office/drawing/2014/main" id="{5280F3D4-432B-4EE5-B07F-BAE32B640C15}"/>
              </a:ext>
            </a:extLst>
          </p:cNvPr>
          <p:cNvSpPr/>
          <p:nvPr/>
        </p:nvSpPr>
        <p:spPr>
          <a:xfrm>
            <a:off x="4038600" y="2667000"/>
            <a:ext cx="750888" cy="1539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Tree>
    <p:extLst>
      <p:ext uri="{BB962C8B-B14F-4D97-AF65-F5344CB8AC3E}">
        <p14:creationId xmlns:p14="http://schemas.microsoft.com/office/powerpoint/2010/main" val="16835159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Extra slides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137822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p:txBody>
          <a:bodyPr/>
          <a:lstStyle/>
          <a:p>
            <a:r>
              <a:rPr lang="en-US" sz="4000" dirty="0"/>
              <a:t>Does likelihood from p(x) work?</a:t>
            </a:r>
          </a:p>
        </p:txBody>
      </p:sp>
      <p:sp>
        <p:nvSpPr>
          <p:cNvPr id="23555" name="Content Placeholder 4"/>
          <p:cNvSpPr>
            <a:spLocks noGrp="1"/>
          </p:cNvSpPr>
          <p:nvPr>
            <p:ph idx="1"/>
          </p:nvPr>
        </p:nvSpPr>
        <p:spPr>
          <a:xfrm>
            <a:off x="1066800" y="1066800"/>
            <a:ext cx="7924800" cy="5791200"/>
          </a:xfrm>
        </p:spPr>
        <p:txBody>
          <a:bodyPr/>
          <a:lstStyle/>
          <a:p>
            <a:endParaRPr lang="en-US" sz="1600" dirty="0"/>
          </a:p>
          <a:p>
            <a:r>
              <a:rPr lang="en-US" sz="1600" dirty="0"/>
              <a:t>If the likelihood is the probability of the data given the parameters,</a:t>
            </a:r>
          </a:p>
          <a:p>
            <a:endParaRPr lang="en-US" sz="1600" dirty="0"/>
          </a:p>
          <a:p>
            <a:r>
              <a:rPr lang="en-US" sz="1600" dirty="0"/>
              <a:t>and a response function provides the probability of a piece of data (i.e. probability that this is suitable habitat)</a:t>
            </a:r>
          </a:p>
          <a:p>
            <a:endParaRPr lang="en-US" sz="1600" dirty="0"/>
          </a:p>
          <a:p>
            <a:r>
              <a:rPr lang="en-US" sz="1600" dirty="0"/>
              <a:t>We can use the probability that a specific occurrence is suitable as the p(</a:t>
            </a:r>
            <a:r>
              <a:rPr lang="en-US" sz="1600" dirty="0" err="1"/>
              <a:t>x|Parameters</a:t>
            </a:r>
            <a:r>
              <a:rPr lang="en-US" sz="1600" dirty="0"/>
              <a:t>)</a:t>
            </a:r>
          </a:p>
          <a:p>
            <a:endParaRPr lang="en-US" sz="1600" dirty="0"/>
          </a:p>
          <a:p>
            <a:r>
              <a:rPr lang="en-US" sz="1600" dirty="0"/>
              <a:t>Thus the likelihood of a habitat model (while disregarding bias) </a:t>
            </a:r>
          </a:p>
          <a:p>
            <a:endParaRPr lang="en-US" sz="1600" dirty="0"/>
          </a:p>
          <a:p>
            <a:r>
              <a:rPr lang="en-US" sz="1600" dirty="0"/>
              <a:t>Can be computed by L(</a:t>
            </a:r>
            <a:r>
              <a:rPr lang="en-US" sz="1600" dirty="0" err="1"/>
              <a:t>ParameterValues|Data</a:t>
            </a:r>
            <a:r>
              <a:rPr lang="en-US" sz="1600" dirty="0"/>
              <a:t>)=p(Data1|ParameterValues)*p(Data2|ParameterValues)...</a:t>
            </a:r>
          </a:p>
          <a:p>
            <a:endParaRPr lang="en-US" sz="1600" dirty="0"/>
          </a:p>
          <a:p>
            <a:r>
              <a:rPr lang="en-US" sz="1600" dirty="0"/>
              <a:t>Does not work, the highest likelihood will be to have a model with 1.0 everywhere, have to divide the model by it’s area so the area under the model = 1.0</a:t>
            </a:r>
          </a:p>
          <a:p>
            <a:endParaRPr lang="en-US" sz="1600" dirty="0"/>
          </a:p>
          <a:p>
            <a:r>
              <a:rPr lang="en-US" sz="1600" dirty="0"/>
              <a:t>Remember: This only works when comparing the same dataset!</a:t>
            </a:r>
          </a:p>
          <a:p>
            <a:endParaRPr lang="en-US" sz="1600" dirty="0"/>
          </a:p>
        </p:txBody>
      </p:sp>
    </p:spTree>
    <p:extLst>
      <p:ext uri="{BB962C8B-B14F-4D97-AF65-F5344CB8AC3E}">
        <p14:creationId xmlns:p14="http://schemas.microsoft.com/office/powerpoint/2010/main" val="30082937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Akaike…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66800" y="1219200"/>
                <a:ext cx="8077200" cy="4953000"/>
              </a:xfrm>
            </p:spPr>
            <p:txBody>
              <a:bodyPr/>
              <a:lstStyle/>
              <a:p>
                <a:pPr>
                  <a:buFont typeface="Arial" panose="020B0604020202020204" pitchFamily="34" charset="0"/>
                  <a:buChar char="•"/>
                </a:pPr>
                <a:r>
                  <a:rPr lang="en-US" dirty="0"/>
                  <a:t>Akaike showed that:</a:t>
                </a:r>
              </a:p>
              <a:p>
                <a:pPr lvl="1">
                  <a:buFont typeface="Arial" panose="020B0604020202020204" pitchFamily="34" charset="0"/>
                  <a:buChar char="•"/>
                </a:pPr>
                <a14:m>
                  <m:oMath xmlns:m="http://schemas.openxmlformats.org/officeDocument/2006/math">
                    <m:sSub>
                      <m:sSubPr>
                        <m:ctrlPr>
                          <a:rPr lang="en-US" i="1">
                            <a:latin typeface="Cambria Math" panose="02040503050406030204" pitchFamily="18" charset="0"/>
                          </a:rPr>
                        </m:ctrlPr>
                      </m:sSubPr>
                      <m:e>
                        <m:func>
                          <m:funcPr>
                            <m:ctrlPr>
                              <a:rPr lang="en-US" i="1">
                                <a:latin typeface="Cambria Math" panose="02040503050406030204" pitchFamily="18" charset="0"/>
                                <a:ea typeface="Cambria Math"/>
                              </a:rPr>
                            </m:ctrlPr>
                          </m:funcPr>
                          <m:fName>
                            <m:r>
                              <m:rPr>
                                <m:sty m:val="p"/>
                              </m:rPr>
                              <a:rPr lang="en-US">
                                <a:latin typeface="Cambria Math"/>
                                <a:ea typeface="Cambria Math"/>
                              </a:rPr>
                              <m:t>log</m:t>
                            </m:r>
                          </m:fName>
                          <m:e>
                            <m:d>
                              <m:dPr>
                                <m:ctrlPr>
                                  <a:rPr lang="en-US" i="1">
                                    <a:latin typeface="Cambria Math" panose="02040503050406030204" pitchFamily="18" charset="0"/>
                                    <a:ea typeface="Cambria Math"/>
                                  </a:rPr>
                                </m:ctrlPr>
                              </m:dPr>
                              <m:e>
                                <m:r>
                                  <a:rPr lang="en-US" i="1">
                                    <a:latin typeface="Cambria Math"/>
                                    <a:ea typeface="Cambria Math"/>
                                  </a:rPr>
                                  <m:t>ℒ</m:t>
                                </m:r>
                                <m:d>
                                  <m:dPr>
                                    <m:ctrlPr>
                                      <a:rPr lang="en-US" i="1">
                                        <a:latin typeface="Cambria Math" panose="02040503050406030204" pitchFamily="18" charset="0"/>
                                        <a:ea typeface="Cambria Math"/>
                                      </a:rPr>
                                    </m:ctrlPr>
                                  </m:dPr>
                                  <m:e>
                                    <m:acc>
                                      <m:accPr>
                                        <m:chr m:val="̂"/>
                                        <m:ctrlPr>
                                          <a:rPr lang="en-US" i="1">
                                            <a:latin typeface="Cambria Math" panose="02040503050406030204" pitchFamily="18" charset="0"/>
                                          </a:rPr>
                                        </m:ctrlPr>
                                      </m:accPr>
                                      <m:e>
                                        <m:r>
                                          <a:rPr lang="en-US" i="1">
                                            <a:latin typeface="Cambria Math"/>
                                            <a:ea typeface="Cambria Math"/>
                                          </a:rPr>
                                          <m:t>𝜃</m:t>
                                        </m:r>
                                      </m:e>
                                    </m:acc>
                                  </m:e>
                                  <m:e>
                                    <m:r>
                                      <a:rPr lang="en-US" i="1">
                                        <a:latin typeface="Cambria Math"/>
                                        <a:ea typeface="Cambria Math"/>
                                      </a:rPr>
                                      <m:t>𝑑𝑎𝑡𝑎</m:t>
                                    </m:r>
                                  </m:e>
                                </m:d>
                              </m:e>
                            </m:d>
                          </m:e>
                        </m:func>
                        <m:r>
                          <a:rPr lang="en-US" i="1">
                            <a:latin typeface="Cambria Math"/>
                            <a:ea typeface="Cambria Math"/>
                          </a:rPr>
                          <m:t>−</m:t>
                        </m:r>
                        <m:r>
                          <a:rPr lang="en-US" i="1">
                            <a:latin typeface="Cambria Math"/>
                            <a:ea typeface="Cambria Math"/>
                          </a:rPr>
                          <m:t>𝐾</m:t>
                        </m:r>
                        <m:r>
                          <a:rPr lang="en-US" i="1">
                            <a:latin typeface="Cambria Math"/>
                            <a:ea typeface="Cambria Math"/>
                          </a:rPr>
                          <m:t>≈</m:t>
                        </m:r>
                        <m:r>
                          <a:rPr lang="en-US" i="1">
                            <a:latin typeface="Cambria Math"/>
                          </a:rPr>
                          <m:t>𝐸</m:t>
                        </m:r>
                      </m:e>
                      <m:sub>
                        <m:r>
                          <a:rPr lang="en-US" b="0" i="1" smtClean="0">
                            <a:latin typeface="Cambria Math"/>
                          </a:rPr>
                          <m:t>𝑦</m:t>
                        </m:r>
                      </m:sub>
                    </m:sSub>
                    <m:sSub>
                      <m:sSubPr>
                        <m:ctrlPr>
                          <a:rPr lang="en-US" i="1">
                            <a:latin typeface="Cambria Math" panose="02040503050406030204" pitchFamily="18" charset="0"/>
                          </a:rPr>
                        </m:ctrlPr>
                      </m:sSubPr>
                      <m:e>
                        <m:r>
                          <a:rPr lang="en-US" i="1">
                            <a:latin typeface="Cambria Math"/>
                          </a:rPr>
                          <m:t>𝐸</m:t>
                        </m:r>
                      </m:e>
                      <m:sub>
                        <m:r>
                          <a:rPr lang="en-US" b="0" i="1" smtClean="0">
                            <a:latin typeface="Cambria Math"/>
                          </a:rPr>
                          <m:t>𝑥</m:t>
                        </m:r>
                      </m:sub>
                    </m:sSub>
                    <m:d>
                      <m:dPr>
                        <m:begChr m:val="["/>
                        <m:endChr m:val="]"/>
                        <m:ctrlPr>
                          <a:rPr lang="en-US" i="1">
                            <a:latin typeface="Cambria Math" panose="02040503050406030204" pitchFamily="18" charset="0"/>
                          </a:rPr>
                        </m:ctrlPr>
                      </m:dPr>
                      <m:e>
                        <m:func>
                          <m:funcPr>
                            <m:ctrlPr>
                              <a:rPr lang="en-US" i="1">
                                <a:latin typeface="Cambria Math" panose="02040503050406030204" pitchFamily="18" charset="0"/>
                              </a:rPr>
                            </m:ctrlPr>
                          </m:funcPr>
                          <m:fName>
                            <m:r>
                              <m:rPr>
                                <m:sty m:val="p"/>
                              </m:rPr>
                              <a:rPr lang="en-US">
                                <a:latin typeface="Cambria Math"/>
                              </a:rPr>
                              <m:t>log</m:t>
                            </m:r>
                          </m:fName>
                          <m:e>
                            <m:d>
                              <m:dPr>
                                <m:ctrlPr>
                                  <a:rPr lang="en-US" i="1">
                                    <a:latin typeface="Cambria Math" panose="02040503050406030204" pitchFamily="18" charset="0"/>
                                  </a:rPr>
                                </m:ctrlPr>
                              </m:dPr>
                              <m:e>
                                <m:r>
                                  <a:rPr lang="en-US" b="0" i="1" smtClean="0">
                                    <a:latin typeface="Cambria Math"/>
                                  </a:rPr>
                                  <m:t>𝑔</m:t>
                                </m:r>
                                <m:d>
                                  <m:dPr>
                                    <m:ctrlPr>
                                      <a:rPr lang="en-US" i="1">
                                        <a:latin typeface="Cambria Math" panose="02040503050406030204" pitchFamily="18" charset="0"/>
                                      </a:rPr>
                                    </m:ctrlPr>
                                  </m:dPr>
                                  <m:e>
                                    <m:r>
                                      <a:rPr lang="en-US" i="1">
                                        <a:latin typeface="Cambria Math"/>
                                      </a:rPr>
                                      <m:t>𝑥</m:t>
                                    </m:r>
                                    <m:r>
                                      <a:rPr lang="en-US" b="0" i="1" smtClean="0">
                                        <a:latin typeface="Cambria Math"/>
                                      </a:rPr>
                                      <m:t>|</m:t>
                                    </m:r>
                                    <m:acc>
                                      <m:accPr>
                                        <m:chr m:val="̂"/>
                                        <m:ctrlPr>
                                          <a:rPr lang="en-US" b="0" i="1" smtClean="0">
                                            <a:latin typeface="Cambria Math" panose="02040503050406030204" pitchFamily="18" charset="0"/>
                                          </a:rPr>
                                        </m:ctrlPr>
                                      </m:accPr>
                                      <m:e>
                                        <m:r>
                                          <a:rPr lang="en-US" b="0" i="1" smtClean="0">
                                            <a:latin typeface="Cambria Math"/>
                                            <a:ea typeface="Cambria Math"/>
                                          </a:rPr>
                                          <m:t>𝜃</m:t>
                                        </m:r>
                                      </m:e>
                                    </m:acc>
                                    <m:r>
                                      <a:rPr lang="en-US" b="0" i="1" smtClean="0">
                                        <a:latin typeface="Cambria Math"/>
                                      </a:rPr>
                                      <m:t>(</m:t>
                                    </m:r>
                                    <m:r>
                                      <a:rPr lang="en-US" b="0" i="1" smtClean="0">
                                        <a:latin typeface="Cambria Math"/>
                                      </a:rPr>
                                      <m:t>𝑦</m:t>
                                    </m:r>
                                    <m:r>
                                      <a:rPr lang="en-US" b="0" i="1" smtClean="0">
                                        <a:latin typeface="Cambria Math"/>
                                      </a:rPr>
                                      <m:t>)</m:t>
                                    </m:r>
                                  </m:e>
                                </m:d>
                              </m:e>
                            </m:d>
                          </m:e>
                        </m:func>
                      </m:e>
                    </m:d>
                  </m:oMath>
                </a14:m>
                <a:endParaRPr lang="en-US" dirty="0"/>
              </a:p>
              <a:p>
                <a:r>
                  <a:rPr lang="en-US" dirty="0"/>
                  <a:t>Which is equivalent to:</a:t>
                </a:r>
              </a:p>
              <a:p>
                <a:pPr lvl="1">
                  <a:buFont typeface="Arial" panose="020B0604020202020204" pitchFamily="34" charset="0"/>
                  <a:buChar char="•"/>
                </a:pPr>
                <a14:m>
                  <m:oMath xmlns:m="http://schemas.openxmlformats.org/officeDocument/2006/math">
                    <m:func>
                      <m:funcPr>
                        <m:ctrlPr>
                          <a:rPr lang="en-US" i="1">
                            <a:latin typeface="Cambria Math" panose="02040503050406030204" pitchFamily="18" charset="0"/>
                            <a:ea typeface="Cambria Math"/>
                          </a:rPr>
                        </m:ctrlPr>
                      </m:funcPr>
                      <m:fName>
                        <m:r>
                          <m:rPr>
                            <m:sty m:val="p"/>
                          </m:rPr>
                          <a:rPr lang="en-US">
                            <a:latin typeface="Cambria Math"/>
                            <a:ea typeface="Cambria Math"/>
                          </a:rPr>
                          <m:t>log</m:t>
                        </m:r>
                      </m:fName>
                      <m:e>
                        <m:d>
                          <m:dPr>
                            <m:ctrlPr>
                              <a:rPr lang="en-US" i="1">
                                <a:latin typeface="Cambria Math" panose="02040503050406030204" pitchFamily="18" charset="0"/>
                                <a:ea typeface="Cambria Math"/>
                              </a:rPr>
                            </m:ctrlPr>
                          </m:dPr>
                          <m:e>
                            <m:r>
                              <a:rPr lang="en-US" i="1">
                                <a:latin typeface="Cambria Math"/>
                                <a:ea typeface="Cambria Math"/>
                              </a:rPr>
                              <m:t>ℒ</m:t>
                            </m:r>
                            <m:d>
                              <m:dPr>
                                <m:ctrlPr>
                                  <a:rPr lang="en-US" i="1">
                                    <a:latin typeface="Cambria Math" panose="02040503050406030204" pitchFamily="18" charset="0"/>
                                    <a:ea typeface="Cambria Math"/>
                                  </a:rPr>
                                </m:ctrlPr>
                              </m:dPr>
                              <m:e>
                                <m:acc>
                                  <m:accPr>
                                    <m:chr m:val="̂"/>
                                    <m:ctrlPr>
                                      <a:rPr lang="en-US" i="1">
                                        <a:latin typeface="Cambria Math" panose="02040503050406030204" pitchFamily="18" charset="0"/>
                                      </a:rPr>
                                    </m:ctrlPr>
                                  </m:accPr>
                                  <m:e>
                                    <m:r>
                                      <a:rPr lang="en-US" i="1">
                                        <a:latin typeface="Cambria Math"/>
                                        <a:ea typeface="Cambria Math"/>
                                      </a:rPr>
                                      <m:t>𝜃</m:t>
                                    </m:r>
                                  </m:e>
                                </m:acc>
                              </m:e>
                              <m:e>
                                <m:r>
                                  <a:rPr lang="en-US" i="1">
                                    <a:latin typeface="Cambria Math"/>
                                    <a:ea typeface="Cambria Math"/>
                                  </a:rPr>
                                  <m:t>𝑑𝑎𝑡𝑎</m:t>
                                </m:r>
                              </m:e>
                            </m:d>
                          </m:e>
                        </m:d>
                      </m:e>
                    </m:func>
                    <m:r>
                      <a:rPr lang="en-US" i="1">
                        <a:latin typeface="Cambria Math"/>
                        <a:ea typeface="Cambria Math"/>
                      </a:rPr>
                      <m:t>−</m:t>
                    </m:r>
                    <m:r>
                      <a:rPr lang="en-US" i="1">
                        <a:latin typeface="Cambria Math"/>
                        <a:ea typeface="Cambria Math"/>
                      </a:rPr>
                      <m:t>𝐾</m:t>
                    </m:r>
                    <m:r>
                      <a:rPr lang="en-US" i="1">
                        <a:latin typeface="Cambria Math"/>
                        <a:ea typeface="Cambria Math"/>
                      </a:rPr>
                      <m:t>=</m:t>
                    </m:r>
                    <m:r>
                      <a:rPr lang="en-US" i="1">
                        <a:latin typeface="Cambria Math"/>
                        <a:ea typeface="Cambria Math"/>
                      </a:rPr>
                      <m:t>𝑐𝑜𝑛𝑠𝑡𝑎𝑛𝑡</m:t>
                    </m:r>
                    <m:r>
                      <a:rPr lang="en-US" i="1">
                        <a:latin typeface="Cambria Math"/>
                        <a:ea typeface="Cambria Math"/>
                      </a:rPr>
                      <m:t>−</m:t>
                    </m:r>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ea typeface="Cambria Math"/>
                              </a:rPr>
                            </m:ctrlPr>
                          </m:accPr>
                          <m:e>
                            <m:r>
                              <a:rPr lang="en-US" b="0" i="1" smtClean="0">
                                <a:latin typeface="Cambria Math"/>
                                <a:ea typeface="Cambria Math"/>
                              </a:rPr>
                              <m:t>𝐸</m:t>
                            </m:r>
                          </m:e>
                        </m:acc>
                      </m:e>
                      <m:sub>
                        <m:acc>
                          <m:accPr>
                            <m:chr m:val="̂"/>
                            <m:ctrlPr>
                              <a:rPr lang="en-US" i="1" smtClean="0">
                                <a:latin typeface="Cambria Math" panose="02040503050406030204" pitchFamily="18" charset="0"/>
                                <a:ea typeface="Cambria Math"/>
                              </a:rPr>
                            </m:ctrlPr>
                          </m:accPr>
                          <m:e>
                            <m:r>
                              <a:rPr lang="en-US" i="1" smtClean="0">
                                <a:latin typeface="Cambria Math"/>
                                <a:ea typeface="Cambria Math"/>
                              </a:rPr>
                              <m:t>𝜃</m:t>
                            </m:r>
                          </m:e>
                        </m:acc>
                      </m:sub>
                    </m:sSub>
                    <m:d>
                      <m:dPr>
                        <m:begChr m:val="["/>
                        <m:endChr m:val="]"/>
                        <m:ctrlPr>
                          <a:rPr lang="en-US" i="1">
                            <a:latin typeface="Cambria Math" panose="02040503050406030204" pitchFamily="18" charset="0"/>
                          </a:rPr>
                        </m:ctrlPr>
                      </m:dPr>
                      <m:e>
                        <m:func>
                          <m:funcPr>
                            <m:ctrlPr>
                              <a:rPr lang="en-US" i="1">
                                <a:latin typeface="Cambria Math" panose="02040503050406030204" pitchFamily="18" charset="0"/>
                              </a:rPr>
                            </m:ctrlPr>
                          </m:funcPr>
                          <m:fName>
                            <m:r>
                              <m:rPr>
                                <m:sty m:val="p"/>
                              </m:rPr>
                              <a:rPr lang="en-US" b="0" i="0" smtClean="0">
                                <a:latin typeface="Cambria Math"/>
                              </a:rPr>
                              <m:t>I</m:t>
                            </m:r>
                          </m:fName>
                          <m:e>
                            <m:d>
                              <m:dPr>
                                <m:ctrlPr>
                                  <a:rPr lang="en-US" i="1">
                                    <a:latin typeface="Cambria Math" panose="02040503050406030204" pitchFamily="18" charset="0"/>
                                  </a:rPr>
                                </m:ctrlPr>
                              </m:dPr>
                              <m:e>
                                <m:r>
                                  <a:rPr lang="en-US" b="0" i="1" smtClean="0">
                                    <a:latin typeface="Cambria Math"/>
                                  </a:rPr>
                                  <m:t>𝑓</m:t>
                                </m:r>
                                <m:r>
                                  <a:rPr lang="en-US" b="0" i="1" smtClean="0">
                                    <a:latin typeface="Cambria Math"/>
                                  </a:rPr>
                                  <m:t>,</m:t>
                                </m:r>
                                <m:acc>
                                  <m:accPr>
                                    <m:chr m:val="̂"/>
                                    <m:ctrlPr>
                                      <a:rPr lang="en-US" b="0" i="1" smtClean="0">
                                        <a:latin typeface="Cambria Math" panose="02040503050406030204" pitchFamily="18" charset="0"/>
                                        <a:ea typeface="Cambria Math"/>
                                      </a:rPr>
                                    </m:ctrlPr>
                                  </m:accPr>
                                  <m:e>
                                    <m:r>
                                      <a:rPr lang="en-US" b="0" i="1" smtClean="0">
                                        <a:latin typeface="Cambria Math"/>
                                        <a:ea typeface="Cambria Math"/>
                                      </a:rPr>
                                      <m:t>𝑔</m:t>
                                    </m:r>
                                  </m:e>
                                </m:acc>
                              </m:e>
                            </m:d>
                          </m:e>
                        </m:func>
                      </m:e>
                    </m:d>
                  </m:oMath>
                </a14:m>
                <a:endParaRPr lang="en-US" dirty="0"/>
              </a:p>
              <a:p>
                <a:pPr>
                  <a:buFont typeface="Arial" panose="020B0604020202020204" pitchFamily="34" charset="0"/>
                  <a:buChar char="•"/>
                </a:pPr>
                <a:r>
                  <a:rPr lang="en-US" dirty="0"/>
                  <a:t>Akaike then defined:</a:t>
                </a:r>
              </a:p>
              <a:p>
                <a:pPr lvl="1">
                  <a:buFont typeface="Arial" panose="020B0604020202020204" pitchFamily="34" charset="0"/>
                  <a:buChar char="•"/>
                </a:pPr>
                <a:r>
                  <a:rPr lang="en-US" dirty="0"/>
                  <a:t>AIC = </a:t>
                </a:r>
                <a14:m>
                  <m:oMath xmlns:m="http://schemas.openxmlformats.org/officeDocument/2006/math">
                    <m:func>
                      <m:funcPr>
                        <m:ctrlPr>
                          <a:rPr lang="en-US" i="1">
                            <a:latin typeface="Cambria Math" panose="02040503050406030204" pitchFamily="18" charset="0"/>
                            <a:ea typeface="Cambria Math"/>
                          </a:rPr>
                        </m:ctrlPr>
                      </m:funcPr>
                      <m:fName>
                        <m:r>
                          <a:rPr lang="en-US" b="0" i="0" smtClean="0">
                            <a:latin typeface="Cambria Math"/>
                            <a:ea typeface="Cambria Math"/>
                          </a:rPr>
                          <m:t>−2</m:t>
                        </m:r>
                        <m:r>
                          <m:rPr>
                            <m:sty m:val="p"/>
                          </m:rPr>
                          <a:rPr lang="en-US">
                            <a:latin typeface="Cambria Math"/>
                            <a:ea typeface="Cambria Math"/>
                          </a:rPr>
                          <m:t>log</m:t>
                        </m:r>
                      </m:fName>
                      <m:e>
                        <m:d>
                          <m:dPr>
                            <m:ctrlPr>
                              <a:rPr lang="en-US" i="1">
                                <a:latin typeface="Cambria Math" panose="02040503050406030204" pitchFamily="18" charset="0"/>
                                <a:ea typeface="Cambria Math"/>
                              </a:rPr>
                            </m:ctrlPr>
                          </m:dPr>
                          <m:e>
                            <m:r>
                              <a:rPr lang="en-US" i="1">
                                <a:latin typeface="Cambria Math"/>
                                <a:ea typeface="Cambria Math"/>
                              </a:rPr>
                              <m:t>ℒ</m:t>
                            </m:r>
                            <m:d>
                              <m:dPr>
                                <m:ctrlPr>
                                  <a:rPr lang="en-US" i="1">
                                    <a:latin typeface="Cambria Math" panose="02040503050406030204" pitchFamily="18" charset="0"/>
                                    <a:ea typeface="Cambria Math"/>
                                  </a:rPr>
                                </m:ctrlPr>
                              </m:dPr>
                              <m:e>
                                <m:acc>
                                  <m:accPr>
                                    <m:chr m:val="̂"/>
                                    <m:ctrlPr>
                                      <a:rPr lang="en-US" i="1">
                                        <a:latin typeface="Cambria Math" panose="02040503050406030204" pitchFamily="18" charset="0"/>
                                      </a:rPr>
                                    </m:ctrlPr>
                                  </m:accPr>
                                  <m:e>
                                    <m:r>
                                      <a:rPr lang="en-US" i="1">
                                        <a:latin typeface="Cambria Math"/>
                                        <a:ea typeface="Cambria Math"/>
                                      </a:rPr>
                                      <m:t>𝜃</m:t>
                                    </m:r>
                                  </m:e>
                                </m:acc>
                              </m:e>
                              <m:e>
                                <m:r>
                                  <a:rPr lang="en-US" i="1">
                                    <a:latin typeface="Cambria Math"/>
                                    <a:ea typeface="Cambria Math"/>
                                  </a:rPr>
                                  <m:t>𝑑𝑎𝑡𝑎</m:t>
                                </m:r>
                              </m:e>
                            </m:d>
                          </m:e>
                        </m:d>
                      </m:e>
                    </m:func>
                    <m:r>
                      <a:rPr lang="en-US" b="0" i="1" smtClean="0">
                        <a:latin typeface="Cambria Math"/>
                        <a:ea typeface="Cambria Math"/>
                      </a:rPr>
                      <m:t>+2</m:t>
                    </m:r>
                    <m:r>
                      <a:rPr lang="en-US" i="1">
                        <a:latin typeface="Cambria Math"/>
                        <a:ea typeface="Cambria Math"/>
                      </a:rPr>
                      <m:t>𝐾</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66800" y="1219200"/>
                <a:ext cx="8077200" cy="4953000"/>
              </a:xfrm>
              <a:blipFill rotWithShape="1">
                <a:blip r:embed="rId2"/>
                <a:stretch>
                  <a:fillRect l="-1660" t="-1599"/>
                </a:stretch>
              </a:blipFill>
            </p:spPr>
            <p:txBody>
              <a:bodyPr/>
              <a:lstStyle/>
              <a:p>
                <a:r>
                  <a:rPr lang="en-US">
                    <a:noFill/>
                  </a:rPr>
                  <a:t> </a:t>
                </a:r>
              </a:p>
            </p:txBody>
          </p:sp>
        </mc:Fallback>
      </mc:AlternateContent>
    </p:spTree>
    <p:extLst>
      <p:ext uri="{BB962C8B-B14F-4D97-AF65-F5344CB8AC3E}">
        <p14:creationId xmlns:p14="http://schemas.microsoft.com/office/powerpoint/2010/main" val="21798850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66800" y="1219200"/>
                <a:ext cx="8077200" cy="4953000"/>
              </a:xfrm>
            </p:spPr>
            <p:txBody>
              <a:bodyPr/>
              <a:lstStyle/>
              <a:p>
                <a:pPr>
                  <a:buFont typeface="Arial" panose="020B0604020202020204" pitchFamily="34" charset="0"/>
                  <a:buChar char="•"/>
                </a:pPr>
                <a:r>
                  <a:rPr lang="en-US" dirty="0"/>
                  <a:t>Discrete:</a:t>
                </a:r>
              </a:p>
              <a:p>
                <a:pPr lvl="1">
                  <a:buFont typeface="Arial" panose="020B0604020202020204" pitchFamily="34" charset="0"/>
                  <a:buChar char="•"/>
                </a:pP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𝐷</m:t>
                        </m:r>
                      </m:e>
                      <m:sub>
                        <m:r>
                          <a:rPr lang="en-US" b="0" i="1" smtClean="0">
                            <a:latin typeface="Cambria Math"/>
                          </a:rPr>
                          <m:t>𝐾𝐿</m:t>
                        </m:r>
                      </m:sub>
                    </m:sSub>
                    <m:r>
                      <a:rPr lang="en-US" b="0" i="1" smtClean="0">
                        <a:latin typeface="Cambria Math"/>
                      </a:rPr>
                      <m:t>=</m:t>
                    </m:r>
                    <m:nary>
                      <m:naryPr>
                        <m:chr m:val="∑"/>
                        <m:subHide m:val="on"/>
                        <m:supHide m:val="on"/>
                        <m:ctrlPr>
                          <a:rPr lang="en-US" b="0" i="1" smtClean="0">
                            <a:latin typeface="Cambria Math" panose="02040503050406030204" pitchFamily="18" charset="0"/>
                          </a:rPr>
                        </m:ctrlPr>
                      </m:naryPr>
                      <m:sub/>
                      <m:sup/>
                      <m:e>
                        <m:r>
                          <m:rPr>
                            <m:sty m:val="p"/>
                          </m:rPr>
                          <a:rPr lang="en-US" b="0" i="0" smtClean="0">
                            <a:latin typeface="Cambria Math"/>
                          </a:rPr>
                          <m:t>ln</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𝑃</m:t>
                            </m:r>
                            <m:d>
                              <m:dPr>
                                <m:ctrlPr>
                                  <a:rPr lang="en-US" b="0" i="1" smtClean="0">
                                    <a:latin typeface="Cambria Math" panose="02040503050406030204" pitchFamily="18" charset="0"/>
                                  </a:rPr>
                                </m:ctrlPr>
                              </m:dPr>
                              <m:e>
                                <m:r>
                                  <a:rPr lang="en-US" b="0" i="1" smtClean="0">
                                    <a:latin typeface="Cambria Math"/>
                                  </a:rPr>
                                  <m:t>𝑖</m:t>
                                </m:r>
                              </m:e>
                            </m:d>
                          </m:num>
                          <m:den>
                            <m:r>
                              <a:rPr lang="en-US" b="0" i="1" smtClean="0">
                                <a:latin typeface="Cambria Math"/>
                              </a:rPr>
                              <m:t>𝑄</m:t>
                            </m:r>
                            <m:d>
                              <m:dPr>
                                <m:ctrlPr>
                                  <a:rPr lang="en-US" b="0" i="1" smtClean="0">
                                    <a:latin typeface="Cambria Math" panose="02040503050406030204" pitchFamily="18" charset="0"/>
                                  </a:rPr>
                                </m:ctrlPr>
                              </m:dPr>
                              <m:e>
                                <m:r>
                                  <a:rPr lang="en-US" b="0" i="1" smtClean="0">
                                    <a:latin typeface="Cambria Math"/>
                                  </a:rPr>
                                  <m:t>𝑖</m:t>
                                </m:r>
                              </m:e>
                            </m:d>
                          </m:den>
                        </m:f>
                        <m:r>
                          <a:rPr lang="en-US" b="0" i="1" smtClean="0">
                            <a:latin typeface="Cambria Math"/>
                          </a:rPr>
                          <m:t>)</m:t>
                        </m:r>
                        <m:r>
                          <a:rPr lang="en-US" b="0" i="1" smtClean="0">
                            <a:latin typeface="Cambria Math"/>
                          </a:rPr>
                          <m:t>𝑃</m:t>
                        </m:r>
                        <m:r>
                          <a:rPr lang="en-US" b="0" i="1" smtClean="0">
                            <a:latin typeface="Cambria Math"/>
                          </a:rPr>
                          <m:t>(</m:t>
                        </m:r>
                        <m:r>
                          <a:rPr lang="en-US" b="0" i="1" smtClean="0">
                            <a:latin typeface="Cambria Math"/>
                          </a:rPr>
                          <m:t>𝑖</m:t>
                        </m:r>
                        <m:r>
                          <a:rPr lang="en-US" b="0" i="1" smtClean="0">
                            <a:latin typeface="Cambria Math"/>
                          </a:rPr>
                          <m:t>)</m:t>
                        </m:r>
                      </m:e>
                    </m:nary>
                  </m:oMath>
                </a14:m>
                <a:endParaRPr lang="en-US" dirty="0"/>
              </a:p>
              <a:p>
                <a:pPr>
                  <a:buFont typeface="Arial" panose="020B0604020202020204" pitchFamily="34" charset="0"/>
                  <a:buChar char="•"/>
                </a:pPr>
                <a:r>
                  <a:rPr lang="en-US" dirty="0"/>
                  <a:t>Continuous:</a:t>
                </a:r>
              </a:p>
              <a:p>
                <a:pPr lvl="1">
                  <a:buFont typeface="Arial" panose="020B0604020202020204" pitchFamily="34" charset="0"/>
                  <a:buChar char="•"/>
                </a:pPr>
                <a14:m>
                  <m:oMath xmlns:m="http://schemas.openxmlformats.org/officeDocument/2006/math">
                    <m:sSub>
                      <m:sSubPr>
                        <m:ctrlPr>
                          <a:rPr lang="en-US" i="1">
                            <a:latin typeface="Cambria Math" panose="02040503050406030204" pitchFamily="18" charset="0"/>
                          </a:rPr>
                        </m:ctrlPr>
                      </m:sSubPr>
                      <m:e>
                        <m:r>
                          <a:rPr lang="en-US" i="1">
                            <a:latin typeface="Cambria Math"/>
                          </a:rPr>
                          <m:t>𝐷</m:t>
                        </m:r>
                      </m:e>
                      <m:sub>
                        <m:r>
                          <a:rPr lang="en-US" i="1">
                            <a:latin typeface="Cambria Math"/>
                          </a:rPr>
                          <m:t>𝐾𝐿</m:t>
                        </m:r>
                      </m:sub>
                    </m:sSub>
                    <m:r>
                      <a:rPr lang="en-US" b="0" i="1" smtClean="0">
                        <a:latin typeface="Cambria Math"/>
                      </a:rPr>
                      <m:t>(</m:t>
                    </m:r>
                    <m:r>
                      <a:rPr lang="en-US" b="0" i="1" smtClean="0">
                        <a:latin typeface="Cambria Math"/>
                      </a:rPr>
                      <m:t>𝑃</m:t>
                    </m:r>
                    <m:r>
                      <a:rPr lang="en-US" b="0" i="1" smtClean="0">
                        <a:latin typeface="Cambria Math"/>
                      </a:rPr>
                      <m:t>||</m:t>
                    </m:r>
                    <m:r>
                      <a:rPr lang="en-US" b="0" i="1" smtClean="0">
                        <a:latin typeface="Cambria Math"/>
                      </a:rPr>
                      <m:t>𝑄</m:t>
                    </m:r>
                    <m:r>
                      <a:rPr lang="en-US" b="0" i="1" smtClean="0">
                        <a:latin typeface="Cambria Math"/>
                      </a:rPr>
                      <m:t>)=</m:t>
                    </m:r>
                    <m:nary>
                      <m:naryPr>
                        <m:ctrlPr>
                          <a:rPr lang="en-US" i="1" smtClean="0">
                            <a:latin typeface="Cambria Math" panose="02040503050406030204" pitchFamily="18" charset="0"/>
                          </a:rPr>
                        </m:ctrlPr>
                      </m:naryPr>
                      <m:sub>
                        <m:r>
                          <m:rPr>
                            <m:brk m:alnAt="23"/>
                          </m:rPr>
                          <a:rPr lang="en-US" b="0" i="1" smtClean="0">
                            <a:latin typeface="Cambria Math"/>
                          </a:rPr>
                          <m:t>−</m:t>
                        </m:r>
                        <m:r>
                          <a:rPr lang="en-US" i="1" smtClean="0">
                            <a:latin typeface="Cambria Math"/>
                            <a:ea typeface="Cambria Math"/>
                          </a:rPr>
                          <m:t>∞</m:t>
                        </m:r>
                      </m:sub>
                      <m:sup>
                        <m:r>
                          <a:rPr lang="en-US" i="1" smtClean="0">
                            <a:latin typeface="Cambria Math"/>
                            <a:ea typeface="Cambria Math"/>
                          </a:rPr>
                          <m:t>∞</m:t>
                        </m:r>
                      </m:sup>
                      <m:e>
                        <m:func>
                          <m:funcPr>
                            <m:ctrlPr>
                              <a:rPr lang="en-US" b="0" i="1" smtClean="0">
                                <a:latin typeface="Cambria Math" panose="02040503050406030204" pitchFamily="18" charset="0"/>
                              </a:rPr>
                            </m:ctrlPr>
                          </m:funcPr>
                          <m:fName>
                            <m:r>
                              <m:rPr>
                                <m:sty m:val="p"/>
                              </m:rPr>
                              <a:rPr lang="en-US" b="0" i="0" smtClean="0">
                                <a:latin typeface="Cambria Math"/>
                              </a:rPr>
                              <m:t>ln</m:t>
                            </m:r>
                          </m:fName>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a:rPr>
                                      <m:t>𝑝</m:t>
                                    </m:r>
                                    <m:d>
                                      <m:dPr>
                                        <m:ctrlPr>
                                          <a:rPr lang="en-US" b="0" i="1" smtClean="0">
                                            <a:latin typeface="Cambria Math" panose="02040503050406030204" pitchFamily="18" charset="0"/>
                                          </a:rPr>
                                        </m:ctrlPr>
                                      </m:dPr>
                                      <m:e>
                                        <m:r>
                                          <a:rPr lang="en-US" b="0" i="1" smtClean="0">
                                            <a:latin typeface="Cambria Math"/>
                                          </a:rPr>
                                          <m:t>𝑥</m:t>
                                        </m:r>
                                      </m:e>
                                    </m:d>
                                  </m:num>
                                  <m:den>
                                    <m:r>
                                      <a:rPr lang="en-US" b="0" i="1" smtClean="0">
                                        <a:latin typeface="Cambria Math"/>
                                      </a:rPr>
                                      <m:t>𝑞</m:t>
                                    </m:r>
                                    <m:d>
                                      <m:dPr>
                                        <m:ctrlPr>
                                          <a:rPr lang="en-US" b="0" i="1" smtClean="0">
                                            <a:latin typeface="Cambria Math" panose="02040503050406030204" pitchFamily="18" charset="0"/>
                                          </a:rPr>
                                        </m:ctrlPr>
                                      </m:dPr>
                                      <m:e>
                                        <m:r>
                                          <a:rPr lang="en-US" b="0" i="1" smtClean="0">
                                            <a:latin typeface="Cambria Math"/>
                                          </a:rPr>
                                          <m:t>𝑥</m:t>
                                        </m:r>
                                      </m:e>
                                    </m:d>
                                  </m:den>
                                </m:f>
                              </m:e>
                            </m:d>
                          </m:e>
                        </m:func>
                        <m:r>
                          <a:rPr lang="en-US" b="0" i="1" smtClean="0">
                            <a:latin typeface="Cambria Math"/>
                          </a:rPr>
                          <m:t>𝑝</m:t>
                        </m:r>
                        <m:d>
                          <m:dPr>
                            <m:ctrlPr>
                              <a:rPr lang="en-US" b="0" i="1" smtClean="0">
                                <a:latin typeface="Cambria Math" panose="02040503050406030204" pitchFamily="18" charset="0"/>
                              </a:rPr>
                            </m:ctrlPr>
                          </m:dPr>
                          <m:e>
                            <m:r>
                              <a:rPr lang="en-US" b="0" i="1" smtClean="0">
                                <a:latin typeface="Cambria Math"/>
                              </a:rPr>
                              <m:t>𝑥</m:t>
                            </m:r>
                          </m:e>
                        </m:d>
                        <m:r>
                          <a:rPr lang="en-US" b="0" i="1" smtClean="0">
                            <a:latin typeface="Cambria Math"/>
                          </a:rPr>
                          <m:t>𝑑𝑥</m:t>
                        </m:r>
                      </m:e>
                    </m:nary>
                  </m:oMath>
                </a14:m>
                <a:endParaRPr lang="en-US" dirty="0"/>
              </a:p>
              <a:p>
                <a:pPr>
                  <a:buFont typeface="Arial" panose="020B0604020202020204" pitchFamily="34" charset="0"/>
                  <a:buChar char="•"/>
                </a:pPr>
                <a:r>
                  <a:rPr lang="en-US" dirty="0"/>
                  <a:t>Justification:  </a:t>
                </a:r>
              </a:p>
              <a:p>
                <a:pPr lvl="1">
                  <a:buFont typeface="Arial" panose="020B0604020202020204" pitchFamily="34" charset="0"/>
                  <a:buChar char="•"/>
                </a:pPr>
                <a14:m>
                  <m:oMath xmlns:m="http://schemas.openxmlformats.org/officeDocument/2006/math">
                    <m:sSub>
                      <m:sSubPr>
                        <m:ctrlPr>
                          <a:rPr lang="en-US" i="1">
                            <a:latin typeface="Cambria Math" panose="02040503050406030204" pitchFamily="18" charset="0"/>
                          </a:rPr>
                        </m:ctrlPr>
                      </m:sSubPr>
                      <m:e>
                        <m:r>
                          <a:rPr lang="en-US" i="1">
                            <a:latin typeface="Cambria Math"/>
                          </a:rPr>
                          <m:t>𝐷</m:t>
                        </m:r>
                      </m:e>
                      <m:sub>
                        <m:r>
                          <a:rPr lang="en-US" i="1">
                            <a:latin typeface="Cambria Math"/>
                          </a:rPr>
                          <m:t>𝐾𝐿</m:t>
                        </m:r>
                      </m:sub>
                    </m:sSub>
                    <m:r>
                      <a:rPr lang="en-US" i="1">
                        <a:latin typeface="Cambria Math"/>
                      </a:rPr>
                      <m:t>(</m:t>
                    </m:r>
                    <m:r>
                      <a:rPr lang="en-US" i="1">
                        <a:latin typeface="Cambria Math"/>
                      </a:rPr>
                      <m:t>𝑃</m:t>
                    </m:r>
                    <m:r>
                      <a:rPr lang="en-US" i="1">
                        <a:latin typeface="Cambria Math"/>
                      </a:rPr>
                      <m:t>|</m:t>
                    </m:r>
                    <m:d>
                      <m:dPr>
                        <m:begChr m:val="|"/>
                        <m:ctrlPr>
                          <a:rPr lang="en-US" i="1">
                            <a:latin typeface="Cambria Math" panose="02040503050406030204" pitchFamily="18" charset="0"/>
                          </a:rPr>
                        </m:ctrlPr>
                      </m:dPr>
                      <m:e>
                        <m:r>
                          <a:rPr lang="en-US" i="1">
                            <a:latin typeface="Cambria Math"/>
                          </a:rPr>
                          <m:t>𝑄</m:t>
                        </m:r>
                      </m:e>
                    </m:d>
                    <m:r>
                      <a:rPr lang="en-US" b="0" i="1" smtClean="0">
                        <a:latin typeface="Cambria Math"/>
                      </a:rPr>
                      <m:t>=−</m:t>
                    </m:r>
                    <m:nary>
                      <m:naryPr>
                        <m:chr m:val="∑"/>
                        <m:subHide m:val="on"/>
                        <m:supHide m:val="on"/>
                        <m:ctrlPr>
                          <a:rPr lang="en-US" b="0" i="1" smtClean="0">
                            <a:latin typeface="Cambria Math" panose="02040503050406030204" pitchFamily="18" charset="0"/>
                          </a:rPr>
                        </m:ctrlPr>
                      </m:naryPr>
                      <m:sub/>
                      <m:sup/>
                      <m:e>
                        <m:r>
                          <a:rPr lang="en-US" b="0" i="1" smtClean="0">
                            <a:latin typeface="Cambria Math"/>
                          </a:rPr>
                          <m:t>𝑝</m:t>
                        </m:r>
                        <m:d>
                          <m:dPr>
                            <m:ctrlPr>
                              <a:rPr lang="en-US" b="0" i="1" smtClean="0">
                                <a:latin typeface="Cambria Math" panose="02040503050406030204" pitchFamily="18" charset="0"/>
                              </a:rPr>
                            </m:ctrlPr>
                          </m:dPr>
                          <m:e>
                            <m:r>
                              <a:rPr lang="en-US" b="0" i="1" smtClean="0">
                                <a:latin typeface="Cambria Math"/>
                              </a:rPr>
                              <m:t>𝑥</m:t>
                            </m:r>
                          </m:e>
                        </m:d>
                        <m:r>
                          <m:rPr>
                            <m:sty m:val="p"/>
                          </m:rPr>
                          <a:rPr lang="en-US" b="0" i="0" smtClean="0">
                            <a:latin typeface="Cambria Math"/>
                          </a:rPr>
                          <m:t>log</m:t>
                        </m:r>
                        <m:r>
                          <a:rPr lang="en-US" b="0" i="1" smtClean="0">
                            <a:latin typeface="Cambria Math"/>
                          </a:rPr>
                          <m:t>⁡(</m:t>
                        </m:r>
                        <m:r>
                          <a:rPr lang="en-US" b="0" i="1" smtClean="0">
                            <a:latin typeface="Cambria Math"/>
                          </a:rPr>
                          <m:t>𝑞</m:t>
                        </m:r>
                        <m:d>
                          <m:dPr>
                            <m:ctrlPr>
                              <a:rPr lang="en-US" b="0" i="1" smtClean="0">
                                <a:latin typeface="Cambria Math" panose="02040503050406030204" pitchFamily="18" charset="0"/>
                              </a:rPr>
                            </m:ctrlPr>
                          </m:dPr>
                          <m:e>
                            <m:r>
                              <a:rPr lang="en-US" b="0" i="1" smtClean="0">
                                <a:latin typeface="Cambria Math"/>
                              </a:rPr>
                              <m:t>𝑥</m:t>
                            </m:r>
                          </m:e>
                        </m:d>
                        <m:r>
                          <a:rPr lang="en-US" b="0" i="1" smtClean="0">
                            <a:latin typeface="Cambria Math"/>
                          </a:rPr>
                          <m:t>+</m:t>
                        </m:r>
                        <m:nary>
                          <m:naryPr>
                            <m:chr m:val="∑"/>
                            <m:subHide m:val="on"/>
                            <m:supHide m:val="on"/>
                            <m:ctrlPr>
                              <a:rPr lang="en-US" b="0" i="1" smtClean="0">
                                <a:latin typeface="Cambria Math" panose="02040503050406030204" pitchFamily="18" charset="0"/>
                              </a:rPr>
                            </m:ctrlPr>
                          </m:naryPr>
                          <m:sub/>
                          <m:sup/>
                          <m:e>
                            <m:r>
                              <a:rPr lang="en-US" b="0" i="1" smtClean="0">
                                <a:latin typeface="Cambria Math"/>
                              </a:rPr>
                              <m:t>𝑝</m:t>
                            </m:r>
                            <m:d>
                              <m:dPr>
                                <m:ctrlPr>
                                  <a:rPr lang="en-US" b="0" i="1" smtClean="0">
                                    <a:latin typeface="Cambria Math" panose="02040503050406030204" pitchFamily="18" charset="0"/>
                                  </a:rPr>
                                </m:ctrlPr>
                              </m:dPr>
                              <m:e>
                                <m:r>
                                  <a:rPr lang="en-US" b="0" i="1" smtClean="0">
                                    <a:latin typeface="Cambria Math"/>
                                  </a:rPr>
                                  <m:t>𝑥</m:t>
                                </m:r>
                              </m:e>
                            </m:d>
                            <m:r>
                              <m:rPr>
                                <m:sty m:val="p"/>
                              </m:rPr>
                              <a:rPr lang="en-US" b="0" i="0" smtClean="0">
                                <a:latin typeface="Cambria Math"/>
                              </a:rPr>
                              <m:t>log</m:t>
                            </m:r>
                            <m:r>
                              <a:rPr lang="en-US" b="0" i="1" smtClean="0">
                                <a:latin typeface="Cambria Math"/>
                              </a:rPr>
                              <m:t>⁡(</m:t>
                            </m:r>
                            <m:r>
                              <a:rPr lang="en-US" b="0" i="1" smtClean="0">
                                <a:latin typeface="Cambria Math"/>
                              </a:rPr>
                              <m:t>𝑝</m:t>
                            </m:r>
                            <m:r>
                              <a:rPr lang="en-US" b="0" i="1" smtClean="0">
                                <a:latin typeface="Cambria Math"/>
                              </a:rPr>
                              <m:t>(</m:t>
                            </m:r>
                            <m:r>
                              <a:rPr lang="en-US" b="0" i="1" smtClean="0">
                                <a:latin typeface="Cambria Math"/>
                              </a:rPr>
                              <m:t>𝑥</m:t>
                            </m:r>
                            <m:r>
                              <a:rPr lang="en-US" b="0" i="1" smtClean="0">
                                <a:latin typeface="Cambria Math"/>
                              </a:rPr>
                              <m:t>)</m:t>
                            </m:r>
                          </m:e>
                        </m:nary>
                      </m:e>
                    </m:nary>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66800" y="1219200"/>
                <a:ext cx="8077200" cy="4953000"/>
              </a:xfrm>
              <a:blipFill rotWithShape="1">
                <a:blip r:embed="rId2"/>
                <a:stretch>
                  <a:fillRect l="-1660" t="-1599"/>
                </a:stretch>
              </a:blipFill>
            </p:spPr>
            <p:txBody>
              <a:bodyPr/>
              <a:lstStyle/>
              <a:p>
                <a:r>
                  <a:rPr lang="en-US">
                    <a:noFill/>
                  </a:rPr>
                  <a:t> </a:t>
                </a:r>
              </a:p>
            </p:txBody>
          </p:sp>
        </mc:Fallback>
      </mc:AlternateContent>
    </p:spTree>
    <p:extLst>
      <p:ext uri="{BB962C8B-B14F-4D97-AF65-F5344CB8AC3E}">
        <p14:creationId xmlns:p14="http://schemas.microsoft.com/office/powerpoint/2010/main" val="37651003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90600" y="1295400"/>
                <a:ext cx="8534400" cy="5257800"/>
              </a:xfrm>
            </p:spPr>
            <p:txBody>
              <a:bodyPr>
                <a:normAutofit/>
              </a:bodyPr>
              <a:lstStyle/>
              <a:p>
                <a:r>
                  <a:rPr lang="en-US" b="0" dirty="0">
                    <a:latin typeface="Cambria Math"/>
                  </a:rPr>
                  <a:t>The distance can also be expressed as:</a:t>
                </a:r>
              </a:p>
              <a:p>
                <a:pPr lvl="1"/>
                <a14:m>
                  <m:oMath xmlns:m="http://schemas.openxmlformats.org/officeDocument/2006/math">
                    <m:r>
                      <a:rPr lang="en-US" b="0" i="1" smtClean="0">
                        <a:latin typeface="Cambria Math"/>
                      </a:rPr>
                      <m:t>𝐼</m:t>
                    </m:r>
                    <m:d>
                      <m:dPr>
                        <m:ctrlPr>
                          <a:rPr lang="en-US" b="0" i="1" smtClean="0">
                            <a:latin typeface="Cambria Math" panose="02040503050406030204" pitchFamily="18" charset="0"/>
                          </a:rPr>
                        </m:ctrlPr>
                      </m:dPr>
                      <m:e>
                        <m:r>
                          <a:rPr lang="en-US" b="0" i="1" smtClean="0">
                            <a:latin typeface="Cambria Math"/>
                          </a:rPr>
                          <m:t>𝑓</m:t>
                        </m:r>
                        <m:r>
                          <a:rPr lang="en-US" b="0" i="1" smtClean="0">
                            <a:latin typeface="Cambria Math"/>
                          </a:rPr>
                          <m:t>,</m:t>
                        </m:r>
                        <m:r>
                          <a:rPr lang="en-US" b="0" i="1" smtClean="0">
                            <a:latin typeface="Cambria Math"/>
                          </a:rPr>
                          <m:t>𝑔</m:t>
                        </m:r>
                      </m:e>
                    </m:d>
                    <m:r>
                      <a:rPr lang="en-US" b="0" i="1" smtClean="0">
                        <a:latin typeface="Cambria Math"/>
                      </a:rPr>
                      <m:t>=</m:t>
                    </m:r>
                    <m:nary>
                      <m:naryPr>
                        <m:limLoc m:val="undOvr"/>
                        <m:subHide m:val="on"/>
                        <m:supHide m:val="on"/>
                        <m:ctrlPr>
                          <a:rPr lang="en-US" b="0" i="1" smtClean="0">
                            <a:latin typeface="Cambria Math" panose="02040503050406030204" pitchFamily="18" charset="0"/>
                          </a:rPr>
                        </m:ctrlPr>
                      </m:naryPr>
                      <m:sub/>
                      <m:sup/>
                      <m:e>
                        <m:r>
                          <a:rPr lang="en-US" b="0" i="1" smtClean="0">
                            <a:latin typeface="Cambria Math"/>
                          </a:rPr>
                          <m:t>𝑓</m:t>
                        </m:r>
                        <m:d>
                          <m:dPr>
                            <m:ctrlPr>
                              <a:rPr lang="en-US" b="0" i="1" smtClean="0">
                                <a:latin typeface="Cambria Math" panose="02040503050406030204" pitchFamily="18" charset="0"/>
                              </a:rPr>
                            </m:ctrlPr>
                          </m:dPr>
                          <m:e>
                            <m:r>
                              <a:rPr lang="en-US" b="0" i="1" smtClean="0">
                                <a:latin typeface="Cambria Math"/>
                              </a:rPr>
                              <m:t>𝑥</m:t>
                            </m:r>
                          </m:e>
                        </m:d>
                        <m:func>
                          <m:funcPr>
                            <m:ctrlPr>
                              <a:rPr lang="en-US" b="0" i="1" smtClean="0">
                                <a:latin typeface="Cambria Math" panose="02040503050406030204" pitchFamily="18" charset="0"/>
                              </a:rPr>
                            </m:ctrlPr>
                          </m:funcPr>
                          <m:fName>
                            <m:r>
                              <a:rPr lang="en-US" b="0" i="1" smtClean="0">
                                <a:latin typeface="Cambria Math"/>
                              </a:rPr>
                              <m:t>𝑙𝑜𝑔</m:t>
                            </m:r>
                          </m:fName>
                          <m:e>
                            <m:d>
                              <m:dPr>
                                <m:ctrlPr>
                                  <a:rPr lang="en-US" b="0" i="1" smtClean="0">
                                    <a:latin typeface="Cambria Math" panose="02040503050406030204" pitchFamily="18" charset="0"/>
                                  </a:rPr>
                                </m:ctrlPr>
                              </m:dPr>
                              <m:e>
                                <m:r>
                                  <a:rPr lang="en-US" b="0" i="1" smtClean="0">
                                    <a:latin typeface="Cambria Math"/>
                                  </a:rPr>
                                  <m:t>𝑓</m:t>
                                </m:r>
                                <m:d>
                                  <m:dPr>
                                    <m:ctrlPr>
                                      <a:rPr lang="en-US" b="0" i="1" smtClean="0">
                                        <a:latin typeface="Cambria Math" panose="02040503050406030204" pitchFamily="18" charset="0"/>
                                      </a:rPr>
                                    </m:ctrlPr>
                                  </m:dPr>
                                  <m:e>
                                    <m:r>
                                      <a:rPr lang="en-US" b="0" i="1" smtClean="0">
                                        <a:latin typeface="Cambria Math"/>
                                      </a:rPr>
                                      <m:t>𝑥</m:t>
                                    </m:r>
                                  </m:e>
                                </m:d>
                              </m:e>
                            </m:d>
                          </m:e>
                        </m:func>
                        <m:r>
                          <a:rPr lang="en-US" b="0" i="1" smtClean="0">
                            <a:latin typeface="Cambria Math"/>
                          </a:rPr>
                          <m:t>𝑑𝑥</m:t>
                        </m:r>
                        <m:r>
                          <a:rPr lang="en-US" b="0" i="1" smtClean="0">
                            <a:latin typeface="Cambria Math"/>
                          </a:rPr>
                          <m:t>−</m:t>
                        </m:r>
                        <m:nary>
                          <m:naryPr>
                            <m:limLoc m:val="undOvr"/>
                            <m:subHide m:val="on"/>
                            <m:supHide m:val="on"/>
                            <m:ctrlPr>
                              <a:rPr lang="en-US" b="0" i="1" smtClean="0">
                                <a:latin typeface="Cambria Math" panose="02040503050406030204" pitchFamily="18" charset="0"/>
                              </a:rPr>
                            </m:ctrlPr>
                          </m:naryPr>
                          <m:sub/>
                          <m:sup/>
                          <m:e>
                            <m:r>
                              <a:rPr lang="en-US" b="0" i="1" smtClean="0">
                                <a:latin typeface="Cambria Math"/>
                              </a:rPr>
                              <m:t>𝑓</m:t>
                            </m:r>
                            <m:d>
                              <m:dPr>
                                <m:ctrlPr>
                                  <a:rPr lang="en-US" b="0" i="1" smtClean="0">
                                    <a:latin typeface="Cambria Math" panose="02040503050406030204" pitchFamily="18" charset="0"/>
                                  </a:rPr>
                                </m:ctrlPr>
                              </m:dPr>
                              <m:e>
                                <m:r>
                                  <a:rPr lang="en-US" b="0" i="1" smtClean="0">
                                    <a:latin typeface="Cambria Math"/>
                                  </a:rPr>
                                  <m:t>𝑥</m:t>
                                </m:r>
                              </m:e>
                            </m:d>
                            <m:r>
                              <a:rPr lang="en-US" b="0" i="1" smtClean="0">
                                <a:latin typeface="Cambria Math"/>
                              </a:rPr>
                              <m:t>𝑙𝑜𝑔</m:t>
                            </m:r>
                            <m:d>
                              <m:dPr>
                                <m:ctrlPr>
                                  <a:rPr lang="en-US" b="0" i="1" smtClean="0">
                                    <a:latin typeface="Cambria Math" panose="02040503050406030204" pitchFamily="18" charset="0"/>
                                  </a:rPr>
                                </m:ctrlPr>
                              </m:dPr>
                              <m:e>
                                <m:r>
                                  <a:rPr lang="en-US" b="0" i="1" smtClean="0">
                                    <a:latin typeface="Cambria Math"/>
                                  </a:rPr>
                                  <m:t>𝑔</m:t>
                                </m:r>
                                <m:d>
                                  <m:dPr>
                                    <m:ctrlPr>
                                      <a:rPr lang="en-US" b="0" i="1" smtClean="0">
                                        <a:latin typeface="Cambria Math" panose="02040503050406030204" pitchFamily="18" charset="0"/>
                                      </a:rPr>
                                    </m:ctrlPr>
                                  </m:dPr>
                                  <m:e>
                                    <m:r>
                                      <a:rPr lang="en-US" b="0" i="1" smtClean="0">
                                        <a:latin typeface="Cambria Math"/>
                                      </a:rPr>
                                      <m:t>𝑥</m:t>
                                    </m:r>
                                  </m:e>
                                  <m:e>
                                    <m:r>
                                      <a:rPr lang="en-US" b="0" i="1" smtClean="0">
                                        <a:latin typeface="Cambria Math"/>
                                        <a:ea typeface="Cambria Math"/>
                                      </a:rPr>
                                      <m:t>𝜃</m:t>
                                    </m:r>
                                  </m:e>
                                </m:d>
                              </m:e>
                            </m:d>
                            <m:r>
                              <a:rPr lang="en-US" b="0" i="1" smtClean="0">
                                <a:latin typeface="Cambria Math"/>
                                <a:ea typeface="Cambria Math"/>
                              </a:rPr>
                              <m:t>𝑑𝑥</m:t>
                            </m:r>
                          </m:e>
                        </m:nary>
                      </m:e>
                    </m:nary>
                  </m:oMath>
                </a14:m>
                <a:endParaRPr lang="en-US" b="0" dirty="0"/>
              </a:p>
              <a:p>
                <a14:m>
                  <m:oMath xmlns:m="http://schemas.openxmlformats.org/officeDocument/2006/math">
                    <m:nary>
                      <m:naryPr>
                        <m:limLoc m:val="undOvr"/>
                        <m:subHide m:val="on"/>
                        <m:supHide m:val="on"/>
                        <m:ctrlPr>
                          <a:rPr lang="en-US" i="1" smtClean="0">
                            <a:latin typeface="Cambria Math" panose="02040503050406030204" pitchFamily="18" charset="0"/>
                          </a:rPr>
                        </m:ctrlPr>
                      </m:naryPr>
                      <m:sub/>
                      <m:sup/>
                      <m:e>
                        <m:r>
                          <a:rPr lang="en-US" b="0" i="1" smtClean="0">
                            <a:latin typeface="Cambria Math"/>
                          </a:rPr>
                          <m:t>𝑓</m:t>
                        </m:r>
                        <m:d>
                          <m:dPr>
                            <m:ctrlPr>
                              <a:rPr lang="en-US" b="0" i="1" smtClean="0">
                                <a:latin typeface="Cambria Math" panose="02040503050406030204" pitchFamily="18" charset="0"/>
                              </a:rPr>
                            </m:ctrlPr>
                          </m:dPr>
                          <m:e>
                            <m:r>
                              <a:rPr lang="en-US" b="0" i="1" smtClean="0">
                                <a:latin typeface="Cambria Math"/>
                              </a:rPr>
                              <m:t>𝑥</m:t>
                            </m:r>
                          </m:e>
                        </m:d>
                      </m:e>
                    </m:nary>
                  </m:oMath>
                </a14:m>
                <a:r>
                  <a:rPr lang="en-US" dirty="0"/>
                  <a:t> is the expectation of </a:t>
                </a:r>
                <a14:m>
                  <m:oMath xmlns:m="http://schemas.openxmlformats.org/officeDocument/2006/math">
                    <m:r>
                      <a:rPr lang="en-US" b="0" i="1" smtClean="0">
                        <a:latin typeface="Cambria Math"/>
                      </a:rPr>
                      <m:t>𝑓</m:t>
                    </m:r>
                    <m:d>
                      <m:dPr>
                        <m:ctrlPr>
                          <a:rPr lang="en-US" b="0" i="1" smtClean="0">
                            <a:latin typeface="Cambria Math" panose="02040503050406030204" pitchFamily="18" charset="0"/>
                          </a:rPr>
                        </m:ctrlPr>
                      </m:dPr>
                      <m:e>
                        <m:r>
                          <a:rPr lang="en-US" b="0" i="1" smtClean="0">
                            <a:latin typeface="Cambria Math"/>
                          </a:rPr>
                          <m:t>𝑥</m:t>
                        </m:r>
                      </m:e>
                    </m:d>
                  </m:oMath>
                </a14:m>
                <a:r>
                  <a:rPr lang="en-US" dirty="0"/>
                  <a:t> so:</a:t>
                </a:r>
              </a:p>
              <a:p>
                <a:pPr lvl="1"/>
                <a14:m>
                  <m:oMath xmlns:m="http://schemas.openxmlformats.org/officeDocument/2006/math">
                    <m:r>
                      <a:rPr lang="en-US" b="0" i="1" smtClean="0">
                        <a:latin typeface="Cambria Math"/>
                      </a:rPr>
                      <m:t>𝐼</m:t>
                    </m:r>
                    <m:d>
                      <m:dPr>
                        <m:ctrlPr>
                          <a:rPr lang="en-US" b="0" i="1" smtClean="0">
                            <a:latin typeface="Cambria Math" panose="02040503050406030204" pitchFamily="18" charset="0"/>
                          </a:rPr>
                        </m:ctrlPr>
                      </m:dPr>
                      <m:e>
                        <m:r>
                          <a:rPr lang="en-US" b="0" i="1" smtClean="0">
                            <a:latin typeface="Cambria Math"/>
                          </a:rPr>
                          <m:t>𝑓</m:t>
                        </m:r>
                        <m:r>
                          <a:rPr lang="en-US" b="0" i="1" smtClean="0">
                            <a:latin typeface="Cambria Math"/>
                          </a:rPr>
                          <m:t>,</m:t>
                        </m:r>
                        <m:r>
                          <a:rPr lang="en-US" b="0" i="1" smtClean="0">
                            <a:latin typeface="Cambria Math"/>
                          </a:rPr>
                          <m:t>𝑔</m:t>
                        </m:r>
                      </m:e>
                    </m:d>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𝑓</m:t>
                        </m:r>
                      </m:sub>
                    </m:sSub>
                    <m:d>
                      <m:dPr>
                        <m:begChr m:val="["/>
                        <m:endChr m:val="]"/>
                        <m:ctrlPr>
                          <a:rPr lang="en-US" b="0" i="1" smtClean="0">
                            <a:latin typeface="Cambria Math" panose="02040503050406030204" pitchFamily="18" charset="0"/>
                          </a:rPr>
                        </m:ctrlPr>
                      </m:dPr>
                      <m:e>
                        <m:func>
                          <m:funcPr>
                            <m:ctrlPr>
                              <a:rPr lang="en-US" b="0" i="1" smtClean="0">
                                <a:latin typeface="Cambria Math" panose="02040503050406030204" pitchFamily="18" charset="0"/>
                              </a:rPr>
                            </m:ctrlPr>
                          </m:funcPr>
                          <m:fName>
                            <m:r>
                              <m:rPr>
                                <m:sty m:val="p"/>
                              </m:rPr>
                              <a:rPr lang="en-US" b="0" i="0" smtClean="0">
                                <a:latin typeface="Cambria Math"/>
                              </a:rPr>
                              <m:t>log</m:t>
                            </m:r>
                          </m:fName>
                          <m:e>
                            <m:d>
                              <m:dPr>
                                <m:ctrlPr>
                                  <a:rPr lang="en-US" b="0" i="1" smtClean="0">
                                    <a:latin typeface="Cambria Math" panose="02040503050406030204" pitchFamily="18" charset="0"/>
                                  </a:rPr>
                                </m:ctrlPr>
                              </m:dPr>
                              <m:e>
                                <m:r>
                                  <a:rPr lang="en-US" b="0" i="1" smtClean="0">
                                    <a:latin typeface="Cambria Math"/>
                                  </a:rPr>
                                  <m:t>𝑓</m:t>
                                </m:r>
                                <m:d>
                                  <m:dPr>
                                    <m:ctrlPr>
                                      <a:rPr lang="en-US" b="0" i="1" smtClean="0">
                                        <a:latin typeface="Cambria Math" panose="02040503050406030204" pitchFamily="18" charset="0"/>
                                      </a:rPr>
                                    </m:ctrlPr>
                                  </m:dPr>
                                  <m:e>
                                    <m:r>
                                      <a:rPr lang="en-US" b="0" i="1" smtClean="0">
                                        <a:latin typeface="Cambria Math"/>
                                      </a:rPr>
                                      <m:t>𝑥</m:t>
                                    </m:r>
                                  </m:e>
                                </m:d>
                              </m:e>
                            </m:d>
                          </m:e>
                        </m:func>
                      </m:e>
                    </m:d>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𝑓</m:t>
                        </m:r>
                      </m:sub>
                    </m:sSub>
                    <m:d>
                      <m:dPr>
                        <m:begChr m:val="["/>
                        <m:endChr m:val="]"/>
                        <m:ctrlPr>
                          <a:rPr lang="en-US" b="0" i="1" smtClean="0">
                            <a:latin typeface="Cambria Math" panose="02040503050406030204" pitchFamily="18" charset="0"/>
                          </a:rPr>
                        </m:ctrlPr>
                      </m:dPr>
                      <m:e>
                        <m:func>
                          <m:funcPr>
                            <m:ctrlPr>
                              <a:rPr lang="en-US" b="0" i="1" smtClean="0">
                                <a:latin typeface="Cambria Math" panose="02040503050406030204" pitchFamily="18" charset="0"/>
                              </a:rPr>
                            </m:ctrlPr>
                          </m:funcPr>
                          <m:fName>
                            <m:r>
                              <m:rPr>
                                <m:sty m:val="p"/>
                              </m:rPr>
                              <a:rPr lang="en-US" b="0" i="0" smtClean="0">
                                <a:latin typeface="Cambria Math"/>
                              </a:rPr>
                              <m:t>log</m:t>
                            </m:r>
                          </m:fName>
                          <m:e>
                            <m:d>
                              <m:dPr>
                                <m:ctrlPr>
                                  <a:rPr lang="en-US" b="0" i="1" smtClean="0">
                                    <a:latin typeface="Cambria Math" panose="02040503050406030204" pitchFamily="18" charset="0"/>
                                  </a:rPr>
                                </m:ctrlPr>
                              </m:dPr>
                              <m:e>
                                <m:r>
                                  <a:rPr lang="en-US" b="0" i="1" smtClean="0">
                                    <a:latin typeface="Cambria Math"/>
                                  </a:rPr>
                                  <m:t>𝑔</m:t>
                                </m:r>
                                <m:d>
                                  <m:dPr>
                                    <m:ctrlPr>
                                      <a:rPr lang="en-US" b="0" i="1" smtClean="0">
                                        <a:latin typeface="Cambria Math" panose="02040503050406030204" pitchFamily="18" charset="0"/>
                                      </a:rPr>
                                    </m:ctrlPr>
                                  </m:dPr>
                                  <m:e>
                                    <m:r>
                                      <a:rPr lang="en-US" b="0" i="1" smtClean="0">
                                        <a:latin typeface="Cambria Math"/>
                                      </a:rPr>
                                      <m:t>𝑥</m:t>
                                    </m:r>
                                  </m:e>
                                  <m:e>
                                    <m:r>
                                      <a:rPr lang="en-US" b="0" i="1" smtClean="0">
                                        <a:latin typeface="Cambria Math"/>
                                        <a:ea typeface="Cambria Math"/>
                                      </a:rPr>
                                      <m:t>𝜃</m:t>
                                    </m:r>
                                  </m:e>
                                </m:d>
                              </m:e>
                            </m:d>
                          </m:e>
                        </m:func>
                      </m:e>
                    </m:d>
                  </m:oMath>
                </a14:m>
                <a:endParaRPr lang="en-US" b="0" dirty="0">
                  <a:ea typeface="Cambria Math"/>
                </a:endParaRPr>
              </a:p>
              <a:p>
                <a:r>
                  <a:rPr lang="en-US" dirty="0"/>
                  <a:t>Treating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𝑓</m:t>
                        </m:r>
                      </m:sub>
                    </m:sSub>
                    <m:d>
                      <m:dPr>
                        <m:begChr m:val="["/>
                        <m:endChr m:val="]"/>
                        <m:ctrlPr>
                          <a:rPr lang="en-US" b="0" i="1" smtClean="0">
                            <a:latin typeface="Cambria Math" panose="02040503050406030204" pitchFamily="18" charset="0"/>
                          </a:rPr>
                        </m:ctrlPr>
                      </m:dPr>
                      <m:e>
                        <m:func>
                          <m:funcPr>
                            <m:ctrlPr>
                              <a:rPr lang="en-US" b="0" i="1" smtClean="0">
                                <a:latin typeface="Cambria Math" panose="02040503050406030204" pitchFamily="18" charset="0"/>
                              </a:rPr>
                            </m:ctrlPr>
                          </m:funcPr>
                          <m:fName>
                            <m:r>
                              <m:rPr>
                                <m:sty m:val="p"/>
                              </m:rPr>
                              <a:rPr lang="en-US" b="0" i="0" smtClean="0">
                                <a:latin typeface="Cambria Math"/>
                              </a:rPr>
                              <m:t>log</m:t>
                            </m:r>
                          </m:fName>
                          <m:e>
                            <m:d>
                              <m:dPr>
                                <m:ctrlPr>
                                  <a:rPr lang="en-US" b="0" i="1" smtClean="0">
                                    <a:latin typeface="Cambria Math" panose="02040503050406030204" pitchFamily="18" charset="0"/>
                                  </a:rPr>
                                </m:ctrlPr>
                              </m:dPr>
                              <m:e>
                                <m:r>
                                  <a:rPr lang="en-US" b="0" i="1" smtClean="0">
                                    <a:latin typeface="Cambria Math"/>
                                  </a:rPr>
                                  <m:t>𝑓</m:t>
                                </m:r>
                                <m:d>
                                  <m:dPr>
                                    <m:ctrlPr>
                                      <a:rPr lang="en-US" b="0" i="1" smtClean="0">
                                        <a:latin typeface="Cambria Math" panose="02040503050406030204" pitchFamily="18" charset="0"/>
                                      </a:rPr>
                                    </m:ctrlPr>
                                  </m:dPr>
                                  <m:e>
                                    <m:r>
                                      <a:rPr lang="en-US" b="0" i="1" smtClean="0">
                                        <a:latin typeface="Cambria Math"/>
                                      </a:rPr>
                                      <m:t>𝑥</m:t>
                                    </m:r>
                                  </m:e>
                                </m:d>
                              </m:e>
                            </m:d>
                          </m:e>
                        </m:func>
                      </m:e>
                    </m:d>
                  </m:oMath>
                </a14:m>
                <a:r>
                  <a:rPr lang="en-US" dirty="0"/>
                  <a:t> as an unknown constant:</a:t>
                </a:r>
              </a:p>
              <a:p>
                <a:pPr lvl="1"/>
                <a14:m>
                  <m:oMath xmlns:m="http://schemas.openxmlformats.org/officeDocument/2006/math">
                    <m:r>
                      <a:rPr lang="en-US" b="0" i="1" smtClean="0">
                        <a:latin typeface="Cambria Math"/>
                      </a:rPr>
                      <m:t>𝐼</m:t>
                    </m:r>
                    <m:d>
                      <m:dPr>
                        <m:ctrlPr>
                          <a:rPr lang="en-US" b="0" i="1" smtClean="0">
                            <a:latin typeface="Cambria Math" panose="02040503050406030204" pitchFamily="18" charset="0"/>
                          </a:rPr>
                        </m:ctrlPr>
                      </m:dPr>
                      <m:e>
                        <m:r>
                          <a:rPr lang="en-US" b="0" i="1" smtClean="0">
                            <a:latin typeface="Cambria Math"/>
                          </a:rPr>
                          <m:t>𝑓</m:t>
                        </m:r>
                        <m:r>
                          <a:rPr lang="en-US" b="0" i="1" smtClean="0">
                            <a:latin typeface="Cambria Math"/>
                          </a:rPr>
                          <m:t>,</m:t>
                        </m:r>
                        <m:r>
                          <a:rPr lang="en-US" b="0" i="1" smtClean="0">
                            <a:latin typeface="Cambria Math"/>
                          </a:rPr>
                          <m:t>𝑔</m:t>
                        </m:r>
                      </m:e>
                    </m:d>
                    <m:r>
                      <a:rPr lang="en-US" b="0" i="1" smtClean="0">
                        <a:latin typeface="Cambria Math"/>
                      </a:rPr>
                      <m:t>−</m:t>
                    </m:r>
                    <m:r>
                      <a:rPr lang="en-US" b="0" i="1" smtClean="0">
                        <a:latin typeface="Cambria Math"/>
                      </a:rPr>
                      <m:t>𝐶</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𝑓</m:t>
                        </m:r>
                      </m:sub>
                    </m:sSub>
                    <m:d>
                      <m:dPr>
                        <m:begChr m:val="["/>
                        <m:endChr m:val="]"/>
                        <m:ctrlPr>
                          <a:rPr lang="en-US" b="0" i="1" smtClean="0">
                            <a:latin typeface="Cambria Math" panose="02040503050406030204" pitchFamily="18" charset="0"/>
                          </a:rPr>
                        </m:ctrlPr>
                      </m:dPr>
                      <m:e>
                        <m:func>
                          <m:funcPr>
                            <m:ctrlPr>
                              <a:rPr lang="en-US" b="0" i="1" smtClean="0">
                                <a:latin typeface="Cambria Math" panose="02040503050406030204" pitchFamily="18" charset="0"/>
                              </a:rPr>
                            </m:ctrlPr>
                          </m:funcPr>
                          <m:fName>
                            <m:r>
                              <m:rPr>
                                <m:sty m:val="p"/>
                              </m:rPr>
                              <a:rPr lang="en-US" b="0" i="0" smtClean="0">
                                <a:latin typeface="Cambria Math"/>
                              </a:rPr>
                              <m:t>log</m:t>
                            </m:r>
                          </m:fName>
                          <m:e>
                            <m:d>
                              <m:dPr>
                                <m:ctrlPr>
                                  <a:rPr lang="en-US" b="0" i="1" smtClean="0">
                                    <a:latin typeface="Cambria Math" panose="02040503050406030204" pitchFamily="18" charset="0"/>
                                  </a:rPr>
                                </m:ctrlPr>
                              </m:dPr>
                              <m:e>
                                <m:r>
                                  <a:rPr lang="en-US" b="0" i="1" smtClean="0">
                                    <a:latin typeface="Cambria Math"/>
                                  </a:rPr>
                                  <m:t>𝑔</m:t>
                                </m:r>
                                <m:d>
                                  <m:dPr>
                                    <m:ctrlPr>
                                      <a:rPr lang="en-US" b="0" i="1" smtClean="0">
                                        <a:latin typeface="Cambria Math" panose="02040503050406030204" pitchFamily="18" charset="0"/>
                                      </a:rPr>
                                    </m:ctrlPr>
                                  </m:dPr>
                                  <m:e>
                                    <m:r>
                                      <a:rPr lang="en-US" b="0" i="1" smtClean="0">
                                        <a:latin typeface="Cambria Math"/>
                                      </a:rPr>
                                      <m:t>𝑥</m:t>
                                    </m:r>
                                  </m:e>
                                  <m:e>
                                    <m:r>
                                      <a:rPr lang="en-US" b="0" i="1" smtClean="0">
                                        <a:latin typeface="Cambria Math"/>
                                        <a:ea typeface="Cambria Math"/>
                                      </a:rPr>
                                      <m:t>𝜃</m:t>
                                    </m:r>
                                  </m:e>
                                </m:d>
                              </m:e>
                            </m:d>
                          </m:e>
                        </m:func>
                      </m:e>
                    </m:d>
                  </m:oMath>
                </a14:m>
                <a:r>
                  <a:rPr lang="en-US" dirty="0"/>
                  <a:t> = Relative Distance between g and f</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90600" y="1295400"/>
                <a:ext cx="8534400" cy="5257800"/>
              </a:xfrm>
              <a:blipFill rotWithShape="1">
                <a:blip r:embed="rId2"/>
                <a:stretch>
                  <a:fillRect l="-1786" t="-1508"/>
                </a:stretch>
              </a:blipFill>
            </p:spPr>
            <p:txBody>
              <a:bodyPr/>
              <a:lstStyle/>
              <a:p>
                <a:r>
                  <a:rPr lang="en-US">
                    <a:noFill/>
                  </a:rPr>
                  <a:t> </a:t>
                </a:r>
              </a:p>
            </p:txBody>
          </p:sp>
        </mc:Fallback>
      </mc:AlternateContent>
    </p:spTree>
    <p:extLst>
      <p:ext uri="{BB962C8B-B14F-4D97-AF65-F5344CB8AC3E}">
        <p14:creationId xmlns:p14="http://schemas.microsoft.com/office/powerpoint/2010/main" val="655743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76200"/>
            <a:ext cx="7924800" cy="6781800"/>
          </a:xfrm>
        </p:spPr>
        <p:txBody>
          <a:bodyPr/>
          <a:lstStyle/>
          <a:p>
            <a:r>
              <a:rPr lang="en-US" sz="2800" dirty="0"/>
              <a:t>GLM:</a:t>
            </a:r>
          </a:p>
          <a:p>
            <a:pPr lvl="1"/>
            <a:r>
              <a:rPr lang="en-US" sz="2400" dirty="0"/>
              <a:t>Response: Binary or Continuous (known function: linear, binomial…)</a:t>
            </a:r>
          </a:p>
          <a:p>
            <a:pPr lvl="1"/>
            <a:r>
              <a:rPr lang="en-US" sz="2400" dirty="0"/>
              <a:t>Covariates: Continuous</a:t>
            </a:r>
          </a:p>
          <a:p>
            <a:r>
              <a:rPr lang="en-US" sz="2800" dirty="0"/>
              <a:t>GAM:</a:t>
            </a:r>
          </a:p>
          <a:p>
            <a:pPr lvl="1"/>
            <a:r>
              <a:rPr lang="en-US" sz="2400" dirty="0"/>
              <a:t>Response: Virtually any continuous or Categorical</a:t>
            </a:r>
          </a:p>
          <a:p>
            <a:pPr lvl="1"/>
            <a:r>
              <a:rPr lang="en-US" sz="2400" dirty="0"/>
              <a:t>Covariates: Continuous and/or Categorical</a:t>
            </a:r>
          </a:p>
          <a:p>
            <a:r>
              <a:rPr lang="en-US" sz="2800" dirty="0"/>
              <a:t>CART: </a:t>
            </a:r>
          </a:p>
          <a:p>
            <a:pPr lvl="1"/>
            <a:r>
              <a:rPr lang="en-US" sz="2400" dirty="0"/>
              <a:t>Response: Categorical, Continuous?</a:t>
            </a:r>
          </a:p>
          <a:p>
            <a:pPr lvl="1"/>
            <a:r>
              <a:rPr lang="en-US" sz="2400" dirty="0"/>
              <a:t>Covariates: Categorical or Continuous</a:t>
            </a:r>
          </a:p>
          <a:p>
            <a:r>
              <a:rPr lang="en-US" sz="2800" dirty="0"/>
              <a:t>HEMI 2 &amp; MaxEnt:</a:t>
            </a:r>
          </a:p>
          <a:p>
            <a:pPr lvl="1"/>
            <a:r>
              <a:rPr lang="en-US" sz="2400" dirty="0"/>
              <a:t>Response: Occurrences (points)</a:t>
            </a:r>
          </a:p>
          <a:p>
            <a:pPr lvl="1"/>
            <a:r>
              <a:rPr lang="en-US" sz="2400" dirty="0"/>
              <a:t>Covariates: Continuous (typical) or Categorical</a:t>
            </a:r>
          </a:p>
        </p:txBody>
      </p:sp>
    </p:spTree>
    <p:extLst>
      <p:ext uri="{BB962C8B-B14F-4D97-AF65-F5344CB8AC3E}">
        <p14:creationId xmlns:p14="http://schemas.microsoft.com/office/powerpoint/2010/main" val="338414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Context for Evaluation</a:t>
            </a:r>
          </a:p>
        </p:txBody>
      </p:sp>
      <p:sp>
        <p:nvSpPr>
          <p:cNvPr id="3" name="Content Placeholder 2"/>
          <p:cNvSpPr>
            <a:spLocks noGrp="1"/>
          </p:cNvSpPr>
          <p:nvPr>
            <p:ph idx="1"/>
          </p:nvPr>
        </p:nvSpPr>
        <p:spPr/>
        <p:txBody>
          <a:bodyPr/>
          <a:lstStyle/>
          <a:p>
            <a:r>
              <a:rPr lang="en-US" dirty="0"/>
              <a:t>What is the purpose of our model?</a:t>
            </a:r>
          </a:p>
          <a:p>
            <a:r>
              <a:rPr lang="en-US" dirty="0"/>
              <a:t>How will we explain the results and how they should be interpreted and used?</a:t>
            </a:r>
          </a:p>
          <a:p>
            <a:r>
              <a:rPr lang="en-US" dirty="0"/>
              <a:t>Who will use the model or its outputs?</a:t>
            </a:r>
          </a:p>
        </p:txBody>
      </p:sp>
      <p:pic>
        <p:nvPicPr>
          <p:cNvPr id="4" name="Picture 3">
            <a:extLst>
              <a:ext uri="{FF2B5EF4-FFF2-40B4-BE49-F238E27FC236}">
                <a16:creationId xmlns:a16="http://schemas.microsoft.com/office/drawing/2014/main" id="{2F47D8AA-649C-4FA2-B5C7-3EDEE902B871}"/>
              </a:ext>
            </a:extLst>
          </p:cNvPr>
          <p:cNvPicPr>
            <a:picLocks noChangeAspect="1"/>
          </p:cNvPicPr>
          <p:nvPr/>
        </p:nvPicPr>
        <p:blipFill>
          <a:blip r:embed="rId2"/>
          <a:stretch>
            <a:fillRect/>
          </a:stretch>
        </p:blipFill>
        <p:spPr>
          <a:xfrm>
            <a:off x="3962400" y="3572002"/>
            <a:ext cx="5181600" cy="3285998"/>
          </a:xfrm>
          <a:prstGeom prst="rect">
            <a:avLst/>
          </a:prstGeom>
        </p:spPr>
      </p:pic>
      <p:sp>
        <p:nvSpPr>
          <p:cNvPr id="6" name="TextBox 5">
            <a:extLst>
              <a:ext uri="{FF2B5EF4-FFF2-40B4-BE49-F238E27FC236}">
                <a16:creationId xmlns:a16="http://schemas.microsoft.com/office/drawing/2014/main" id="{804E6DD5-4AE7-4679-B174-0B8F3234B9C5}"/>
              </a:ext>
            </a:extLst>
          </p:cNvPr>
          <p:cNvSpPr txBox="1"/>
          <p:nvPr/>
        </p:nvSpPr>
        <p:spPr>
          <a:xfrm>
            <a:off x="3962400" y="6488668"/>
            <a:ext cx="4572000" cy="369332"/>
          </a:xfrm>
          <a:prstGeom prst="rect">
            <a:avLst/>
          </a:prstGeom>
          <a:noFill/>
        </p:spPr>
        <p:txBody>
          <a:bodyPr wrap="square">
            <a:spAutoFit/>
          </a:bodyPr>
          <a:lstStyle/>
          <a:p>
            <a:r>
              <a:rPr lang="en-US" dirty="0">
                <a:solidFill>
                  <a:schemeClr val="bg1"/>
                </a:solidFill>
              </a:rPr>
              <a:t>mobilemonitoringsolutions.com</a:t>
            </a:r>
          </a:p>
        </p:txBody>
      </p:sp>
    </p:spTree>
    <p:extLst>
      <p:ext uri="{BB962C8B-B14F-4D97-AF65-F5344CB8AC3E}">
        <p14:creationId xmlns:p14="http://schemas.microsoft.com/office/powerpoint/2010/main" val="2247494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Good is the Model?</a:t>
            </a:r>
          </a:p>
        </p:txBody>
      </p:sp>
      <p:sp>
        <p:nvSpPr>
          <p:cNvPr id="3" name="Content Placeholder 2"/>
          <p:cNvSpPr>
            <a:spLocks noGrp="1"/>
          </p:cNvSpPr>
          <p:nvPr>
            <p:ph idx="1"/>
          </p:nvPr>
        </p:nvSpPr>
        <p:spPr>
          <a:xfrm>
            <a:off x="1066800" y="1219200"/>
            <a:ext cx="7924800" cy="5638800"/>
          </a:xfrm>
        </p:spPr>
        <p:txBody>
          <a:bodyPr/>
          <a:lstStyle/>
          <a:p>
            <a:r>
              <a:rPr lang="en-US" dirty="0"/>
              <a:t>Does it make sense to you and experts in the topic?</a:t>
            </a:r>
          </a:p>
          <a:p>
            <a:r>
              <a:rPr lang="en-US" dirty="0"/>
              <a:t>Do the predictions make sense?</a:t>
            </a:r>
          </a:p>
          <a:p>
            <a:r>
              <a:rPr lang="en-US" dirty="0"/>
              <a:t>Does it hold up to validation?</a:t>
            </a:r>
          </a:p>
          <a:p>
            <a:r>
              <a:rPr lang="en-US" dirty="0"/>
              <a:t>Is the uncertainty acceptable?</a:t>
            </a:r>
          </a:p>
          <a:p>
            <a:r>
              <a:rPr lang="en-US" dirty="0"/>
              <a:t>Is it overly sensitive?</a:t>
            </a:r>
          </a:p>
        </p:txBody>
      </p:sp>
    </p:spTree>
    <p:extLst>
      <p:ext uri="{BB962C8B-B14F-4D97-AF65-F5344CB8AC3E}">
        <p14:creationId xmlns:p14="http://schemas.microsoft.com/office/powerpoint/2010/main" val="2681865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Good is a Model?</a:t>
            </a:r>
          </a:p>
        </p:txBody>
      </p:sp>
      <p:sp>
        <p:nvSpPr>
          <p:cNvPr id="3" name="Content Placeholder 2"/>
          <p:cNvSpPr>
            <a:spLocks noGrp="1"/>
          </p:cNvSpPr>
          <p:nvPr>
            <p:ph idx="1"/>
          </p:nvPr>
        </p:nvSpPr>
        <p:spPr>
          <a:xfrm>
            <a:off x="1066800" y="1159379"/>
            <a:ext cx="7924800" cy="5638800"/>
          </a:xfrm>
        </p:spPr>
        <p:txBody>
          <a:bodyPr/>
          <a:lstStyle/>
          <a:p>
            <a:r>
              <a:rPr lang="en-US" sz="2800" dirty="0"/>
              <a:t>Performance Metrics</a:t>
            </a:r>
          </a:p>
          <a:p>
            <a:pPr lvl="1"/>
            <a:r>
              <a:rPr lang="en-US" sz="2400" dirty="0"/>
              <a:t>AIC, AICc, BIC</a:t>
            </a:r>
          </a:p>
          <a:p>
            <a:pPr lvl="1"/>
            <a:r>
              <a:rPr lang="en-US" sz="2400" dirty="0"/>
              <a:t>Also:</a:t>
            </a:r>
          </a:p>
          <a:p>
            <a:pPr lvl="2"/>
            <a:r>
              <a:rPr lang="en-US" sz="2000" dirty="0"/>
              <a:t>Number of parameters</a:t>
            </a:r>
          </a:p>
          <a:p>
            <a:pPr lvl="2"/>
            <a:r>
              <a:rPr lang="en-US" sz="2000" dirty="0"/>
              <a:t>Likelihood</a:t>
            </a:r>
          </a:p>
          <a:p>
            <a:pPr lvl="2"/>
            <a:r>
              <a:rPr lang="en-US" sz="2000" dirty="0"/>
              <a:t>RMSE/RMSD</a:t>
            </a:r>
          </a:p>
          <a:p>
            <a:r>
              <a:rPr lang="en-US" sz="2800" dirty="0"/>
              <a:t>Response curves with sample data</a:t>
            </a:r>
          </a:p>
          <a:p>
            <a:pPr lvl="1"/>
            <a:r>
              <a:rPr lang="en-US" sz="2400" dirty="0"/>
              <a:t>Confidence intervals</a:t>
            </a:r>
          </a:p>
          <a:p>
            <a:r>
              <a:rPr lang="en-US" sz="2800" dirty="0"/>
              <a:t>Residual histograms with:</a:t>
            </a:r>
          </a:p>
          <a:p>
            <a:pPr lvl="1"/>
            <a:r>
              <a:rPr lang="en-US" sz="2400" dirty="0"/>
              <a:t>Min, max, mean, standard deviation</a:t>
            </a:r>
          </a:p>
          <a:p>
            <a:r>
              <a:rPr lang="en-US" sz="2800" dirty="0"/>
              <a:t>These methods only test within the domain of the data</a:t>
            </a:r>
          </a:p>
        </p:txBody>
      </p:sp>
    </p:spTree>
    <p:extLst>
      <p:ext uri="{BB962C8B-B14F-4D97-AF65-F5344CB8AC3E}">
        <p14:creationId xmlns:p14="http://schemas.microsoft.com/office/powerpoint/2010/main" val="3243062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Response Curves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752600"/>
            <a:ext cx="5105400" cy="3374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143000" y="5867400"/>
            <a:ext cx="7924800" cy="923330"/>
          </a:xfrm>
          <a:prstGeom prst="rect">
            <a:avLst/>
          </a:prstGeom>
          <a:noFill/>
        </p:spPr>
        <p:txBody>
          <a:bodyPr wrap="square" rtlCol="0">
            <a:spAutoFit/>
          </a:bodyPr>
          <a:lstStyle/>
          <a:p>
            <a:r>
              <a:rPr lang="en-US" dirty="0"/>
              <a:t>Modeling: Creating a model that allows us to estimate values between data</a:t>
            </a:r>
          </a:p>
          <a:p>
            <a:r>
              <a:rPr lang="en-US" dirty="0"/>
              <a:t>Extrapolation: Using existing data to estimate values outside the range of our data</a:t>
            </a:r>
          </a:p>
        </p:txBody>
      </p:sp>
      <p:cxnSp>
        <p:nvCxnSpPr>
          <p:cNvPr id="5" name="Straight Connector 4"/>
          <p:cNvCxnSpPr/>
          <p:nvPr/>
        </p:nvCxnSpPr>
        <p:spPr>
          <a:xfrm flipV="1">
            <a:off x="6858000" y="1371600"/>
            <a:ext cx="1905000" cy="91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044906" y="1046513"/>
            <a:ext cx="1531188" cy="369332"/>
          </a:xfrm>
          <a:prstGeom prst="rect">
            <a:avLst/>
          </a:prstGeom>
          <a:noFill/>
        </p:spPr>
        <p:txBody>
          <a:bodyPr wrap="none" rtlCol="0">
            <a:spAutoFit/>
          </a:bodyPr>
          <a:lstStyle/>
          <a:p>
            <a:r>
              <a:rPr lang="en-US" dirty="0"/>
              <a:t>Extrapolation</a:t>
            </a:r>
          </a:p>
        </p:txBody>
      </p:sp>
      <p:sp>
        <p:nvSpPr>
          <p:cNvPr id="9" name="TextBox 8"/>
          <p:cNvSpPr txBox="1"/>
          <p:nvPr/>
        </p:nvSpPr>
        <p:spPr>
          <a:xfrm>
            <a:off x="3352800" y="1932801"/>
            <a:ext cx="1415772" cy="646331"/>
          </a:xfrm>
          <a:prstGeom prst="rect">
            <a:avLst/>
          </a:prstGeom>
          <a:noFill/>
        </p:spPr>
        <p:txBody>
          <a:bodyPr wrap="none" rtlCol="0">
            <a:spAutoFit/>
          </a:bodyPr>
          <a:lstStyle/>
          <a:p>
            <a:r>
              <a:rPr lang="en-US" dirty="0"/>
              <a:t>Prediction</a:t>
            </a:r>
          </a:p>
          <a:p>
            <a:r>
              <a:rPr lang="en-US" dirty="0"/>
              <a:t>From model</a:t>
            </a:r>
          </a:p>
        </p:txBody>
      </p:sp>
      <p:sp>
        <p:nvSpPr>
          <p:cNvPr id="8" name="Oval 7"/>
          <p:cNvSpPr/>
          <p:nvPr/>
        </p:nvSpPr>
        <p:spPr>
          <a:xfrm>
            <a:off x="4572000" y="32766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4191000" y="2579132"/>
            <a:ext cx="381000" cy="6974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7860890" y="1371600"/>
            <a:ext cx="190500" cy="34873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8029575" y="1676400"/>
            <a:ext cx="47625"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FBEB650-AFDC-4834-8432-4E856A4B7E5F}"/>
              </a:ext>
            </a:extLst>
          </p:cNvPr>
          <p:cNvSpPr txBox="1"/>
          <p:nvPr/>
        </p:nvSpPr>
        <p:spPr>
          <a:xfrm>
            <a:off x="6382265" y="3132840"/>
            <a:ext cx="1287532" cy="646331"/>
          </a:xfrm>
          <a:prstGeom prst="rect">
            <a:avLst/>
          </a:prstGeom>
          <a:noFill/>
        </p:spPr>
        <p:txBody>
          <a:bodyPr wrap="none" rtlCol="0">
            <a:spAutoFit/>
          </a:bodyPr>
          <a:lstStyle/>
          <a:p>
            <a:r>
              <a:rPr lang="en-US" dirty="0"/>
              <a:t>Response </a:t>
            </a:r>
          </a:p>
          <a:p>
            <a:r>
              <a:rPr lang="en-US" dirty="0"/>
              <a:t>Curve</a:t>
            </a:r>
          </a:p>
        </p:txBody>
      </p:sp>
      <p:cxnSp>
        <p:nvCxnSpPr>
          <p:cNvPr id="15" name="Straight Arrow Connector 14">
            <a:extLst>
              <a:ext uri="{FF2B5EF4-FFF2-40B4-BE49-F238E27FC236}">
                <a16:creationId xmlns:a16="http://schemas.microsoft.com/office/drawing/2014/main" id="{4F6E820E-4CFC-4D29-BF41-399F33FA3B63}"/>
              </a:ext>
            </a:extLst>
          </p:cNvPr>
          <p:cNvCxnSpPr>
            <a:cxnSpLocks/>
          </p:cNvCxnSpPr>
          <p:nvPr/>
        </p:nvCxnSpPr>
        <p:spPr>
          <a:xfrm flipH="1" flipV="1">
            <a:off x="6248400" y="2579132"/>
            <a:ext cx="408875" cy="55370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531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Residual Evaluation</a:t>
            </a:r>
          </a:p>
        </p:txBody>
      </p:sp>
      <p:sp>
        <p:nvSpPr>
          <p:cNvPr id="3" name="Content Placeholder 2"/>
          <p:cNvSpPr>
            <a:spLocks noGrp="1"/>
          </p:cNvSpPr>
          <p:nvPr>
            <p:ph idx="1"/>
          </p:nvPr>
        </p:nvSpPr>
        <p:spPr/>
        <p:txBody>
          <a:bodyPr/>
          <a:lstStyle/>
          <a:p>
            <a:r>
              <a:rPr lang="en-US" dirty="0"/>
              <a:t>Histograms: </a:t>
            </a:r>
          </a:p>
          <a:p>
            <a:pPr lvl="1"/>
            <a:r>
              <a:rPr lang="en-US" dirty="0"/>
              <a:t>Normally distributed?</a:t>
            </a:r>
          </a:p>
          <a:p>
            <a:pPr lvl="1"/>
            <a:r>
              <a:rPr lang="en-US" dirty="0"/>
              <a:t>Mean – 0?</a:t>
            </a:r>
          </a:p>
          <a:p>
            <a:pPr lvl="1"/>
            <a:r>
              <a:rPr lang="en-US" dirty="0"/>
              <a:t>Standard Deviation – what is the “spread of the residuals”</a:t>
            </a:r>
          </a:p>
          <a:p>
            <a:pPr lvl="1"/>
            <a:r>
              <a:rPr lang="en-US" dirty="0"/>
              <a:t>Do these describe the full range of sample values?</a:t>
            </a:r>
          </a:p>
          <a:p>
            <a:r>
              <a:rPr lang="en-US" dirty="0"/>
              <a:t>Do not work with all methods!</a:t>
            </a:r>
          </a:p>
        </p:txBody>
      </p:sp>
    </p:spTree>
    <p:extLst>
      <p:ext uri="{BB962C8B-B14F-4D97-AF65-F5344CB8AC3E}">
        <p14:creationId xmlns:p14="http://schemas.microsoft.com/office/powerpoint/2010/main" val="1348118577"/>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17085</TotalTime>
  <Words>1864</Words>
  <Application>Microsoft Office PowerPoint</Application>
  <PresentationFormat>On-screen Show (4:3)</PresentationFormat>
  <Paragraphs>415</Paragraphs>
  <Slides>39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Cambria Math</vt:lpstr>
      <vt:lpstr>Trebuchet MS</vt:lpstr>
      <vt:lpstr>Default Design</vt:lpstr>
      <vt:lpstr>Building Models</vt:lpstr>
      <vt:lpstr>Regression Modeling Approaches</vt:lpstr>
      <vt:lpstr>Response Drives the Method</vt:lpstr>
      <vt:lpstr>PowerPoint Presentation</vt:lpstr>
      <vt:lpstr>Context for Evaluation</vt:lpstr>
      <vt:lpstr>How Good is the Model?</vt:lpstr>
      <vt:lpstr>How Good is a Model?</vt:lpstr>
      <vt:lpstr>Response Curves</vt:lpstr>
      <vt:lpstr>Residual Evaluation</vt:lpstr>
      <vt:lpstr>Root Mean Squared Error</vt:lpstr>
      <vt:lpstr>Model Selection</vt:lpstr>
      <vt:lpstr>Anderson</vt:lpstr>
      <vt:lpstr>Simplicity</vt:lpstr>
      <vt:lpstr>Parsimony</vt:lpstr>
      <vt:lpstr>Parsimony</vt:lpstr>
      <vt:lpstr>Likelihood</vt:lpstr>
      <vt:lpstr>Likelihood</vt:lpstr>
      <vt:lpstr>p(x) for a fair coin</vt:lpstr>
      <vt:lpstr>p(x) for an unfair coin</vt:lpstr>
      <vt:lpstr>PowerPoint Presentation</vt:lpstr>
      <vt:lpstr>Maximum Likelihood</vt:lpstr>
      <vt:lpstr>-2 Times Log Likelihood</vt:lpstr>
      <vt:lpstr>Akaike Information Criterion</vt:lpstr>
      <vt:lpstr>AIC</vt:lpstr>
      <vt:lpstr>Deviance</vt:lpstr>
      <vt:lpstr>Degrees of Freedom</vt:lpstr>
      <vt:lpstr>AICc</vt:lpstr>
      <vt:lpstr>BIC</vt:lpstr>
      <vt:lpstr>Validation: General Approach</vt:lpstr>
      <vt:lpstr>PowerPoint Presentation</vt:lpstr>
      <vt:lpstr>Specific Outputs</vt:lpstr>
      <vt:lpstr>Situation</vt:lpstr>
      <vt:lpstr>PowerPoint Presentation</vt:lpstr>
      <vt:lpstr>PowerPoint Presentation</vt:lpstr>
      <vt:lpstr>Extra slides</vt:lpstr>
      <vt:lpstr>Does likelihood from p(x) work?</vt:lpstr>
      <vt:lpstr>Akaike…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NR 322: Introduction to Geographic Information Systems</dc:title>
  <dc:creator>jimg</dc:creator>
  <cp:lastModifiedBy>James J Graham</cp:lastModifiedBy>
  <cp:revision>203</cp:revision>
  <cp:lastPrinted>2012-05-04T17:47:44Z</cp:lastPrinted>
  <dcterms:created xsi:type="dcterms:W3CDTF">2008-05-04T17:53:48Z</dcterms:created>
  <dcterms:modified xsi:type="dcterms:W3CDTF">2023-02-09T15:41:40Z</dcterms:modified>
</cp:coreProperties>
</file>